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6858000" type="screen4x3"/>
  <p:notesSz cx="6858000" cy="9144000"/>
  <p:embeddedFontLst>
    <p:embeddedFont>
      <p:font typeface="Arial Black" panose="020B0A0402010202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VBPskiyh9Y+2/Slz4zeS2j/Ff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1"/>
          <p:cNvSpPr txBox="1">
            <a:spLocks noGrp="1"/>
          </p:cNvSpPr>
          <p:nvPr>
            <p:ph type="ctrTitle"/>
          </p:nvPr>
        </p:nvSpPr>
        <p:spPr>
          <a:xfrm>
            <a:off x="2971800" y="1828800"/>
            <a:ext cx="60198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1"/>
          <p:cNvSpPr txBox="1">
            <a:spLocks noGrp="1"/>
          </p:cNvSpPr>
          <p:nvPr>
            <p:ph type="subTitle" idx="1"/>
          </p:nvPr>
        </p:nvSpPr>
        <p:spPr>
          <a:xfrm>
            <a:off x="2971800" y="4267200"/>
            <a:ext cx="6019800" cy="1752600"/>
          </a:xfrm>
          <a:prstGeom prst="rect">
            <a:avLst/>
          </a:prstGeom>
          <a:noFill/>
          <a:ln>
            <a:noFill/>
          </a:ln>
        </p:spPr>
        <p:txBody>
          <a:bodyPr spcFirstLastPara="1" wrap="square" lIns="91425" tIns="45700" rIns="91425" bIns="45700" anchor="t" anchorCtr="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28" name="Google Shape;28;p3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4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1"/>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0" name="Google Shape;100;p41"/>
          <p:cNvSpPr txBox="1">
            <a:spLocks noGrp="1"/>
          </p:cNvSpPr>
          <p:nvPr>
            <p:ph type="body" idx="2"/>
          </p:nvPr>
        </p:nvSpPr>
        <p:spPr>
          <a:xfrm>
            <a:off x="4648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101" name="Google Shape;101;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4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107" name="Google Shape;107;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09" name="Google Shape;109;p4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0" name="Google Shape;50;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3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3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rot="5400000">
            <a:off x="4953000" y="2133600"/>
            <a:ext cx="541020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body" idx="1"/>
          </p:nvPr>
        </p:nvSpPr>
        <p:spPr>
          <a:xfrm rot="5400000">
            <a:off x="762000" y="152400"/>
            <a:ext cx="5410200"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1" name="Google Shape;61;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3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36"/>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body" idx="1"/>
          </p:nvPr>
        </p:nvSpPr>
        <p:spPr>
          <a:xfrm rot="5400000">
            <a:off x="2628900" y="-190500"/>
            <a:ext cx="3886200"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7" name="Google Shape;67;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3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a:spLocks noGrp="1"/>
          </p:cNvSpPr>
          <p:nvPr>
            <p:ph type="pic" idx="2"/>
          </p:nvPr>
        </p:nvSpPr>
        <p:spPr>
          <a:xfrm>
            <a:off x="1792288" y="612775"/>
            <a:ext cx="5486400" cy="4114800"/>
          </a:xfrm>
          <a:prstGeom prst="rect">
            <a:avLst/>
          </a:prstGeom>
          <a:noFill/>
          <a:ln>
            <a:noFill/>
          </a:ln>
        </p:spPr>
      </p:sp>
      <p:sp>
        <p:nvSpPr>
          <p:cNvPr id="73" name="Google Shape;73;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4" name="Google Shape;74;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76" name="Google Shape;76;p3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70840" algn="l">
              <a:spcBef>
                <a:spcPts val="560"/>
              </a:spcBef>
              <a:spcAft>
                <a:spcPts val="0"/>
              </a:spcAft>
              <a:buSzPts val="224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80" name="Google Shape;80;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1" name="Google Shape;81;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3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3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1" name="Google Shape;91;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2" name="Google Shape;92;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3" name="Google Shape;93;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94" name="Google Shape;94;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4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30"/>
          <p:cNvGrpSpPr/>
          <p:nvPr/>
        </p:nvGrpSpPr>
        <p:grpSpPr>
          <a:xfrm>
            <a:off x="0" y="0"/>
            <a:ext cx="9144000" cy="6858000"/>
            <a:chOff x="0" y="0"/>
            <a:chExt cx="5760" cy="4320"/>
          </a:xfrm>
        </p:grpSpPr>
        <p:sp>
          <p:nvSpPr>
            <p:cNvPr id="7" name="Google Shape;7;p30"/>
            <p:cNvSpPr txBox="1"/>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8" name="Google Shape;8;p30"/>
            <p:cNvSpPr txBox="1"/>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9" name="Google Shape;9;p30"/>
            <p:cNvGrpSpPr/>
            <p:nvPr/>
          </p:nvGrpSpPr>
          <p:grpSpPr>
            <a:xfrm>
              <a:off x="0" y="672"/>
              <a:ext cx="1806" cy="1989"/>
              <a:chOff x="0" y="672"/>
              <a:chExt cx="1806" cy="1989"/>
            </a:xfrm>
          </p:grpSpPr>
          <p:sp>
            <p:nvSpPr>
              <p:cNvPr id="10" name="Google Shape;10;p30"/>
              <p:cNvSpPr txBox="1"/>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1" name="Google Shape;11;p30"/>
              <p:cNvSpPr txBox="1"/>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2;p30"/>
              <p:cNvSpPr txBox="1"/>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Google Shape;13;p30"/>
              <p:cNvSpPr txBox="1"/>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 name="Google Shape;14;p30"/>
              <p:cNvSpPr txBox="1"/>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 name="Google Shape;15;p30"/>
              <p:cNvSpPr txBox="1"/>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 name="Google Shape;16;p30"/>
              <p:cNvSpPr txBox="1"/>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7" name="Google Shape;17;p30"/>
              <p:cNvSpPr txBox="1"/>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8" name="Google Shape;18;p30"/>
              <p:cNvSpPr txBox="1"/>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9" name="Google Shape;19;p30"/>
              <p:cNvSpPr txBox="1"/>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grpSp>
      <p:sp>
        <p:nvSpPr>
          <p:cNvPr id="20" name="Google Shape;20;p30"/>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1" name="Google Shape;21;p30"/>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2" name="Google Shape;22;p3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 name="Google Shape;23;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3" name="Google Shape;33;p3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grpSp>
        <p:nvGrpSpPr>
          <p:cNvPr id="34" name="Google Shape;34;p32"/>
          <p:cNvGrpSpPr/>
          <p:nvPr/>
        </p:nvGrpSpPr>
        <p:grpSpPr>
          <a:xfrm>
            <a:off x="0" y="0"/>
            <a:ext cx="9144000" cy="546100"/>
            <a:chOff x="0" y="0"/>
            <a:chExt cx="5760" cy="344"/>
          </a:xfrm>
        </p:grpSpPr>
        <p:sp>
          <p:nvSpPr>
            <p:cNvPr id="35" name="Google Shape;35;p32"/>
            <p:cNvSpPr txBox="1"/>
            <p:nvPr/>
          </p:nvSpPr>
          <p:spPr>
            <a:xfrm>
              <a:off x="0" y="0"/>
              <a:ext cx="180" cy="336"/>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6" name="Google Shape;36;p32"/>
            <p:cNvSpPr txBox="1"/>
            <p:nvPr/>
          </p:nvSpPr>
          <p:spPr>
            <a:xfrm>
              <a:off x="260" y="85"/>
              <a:ext cx="5500" cy="173"/>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7" name="Google Shape;37;p32"/>
            <p:cNvSpPr txBox="1"/>
            <p:nvPr/>
          </p:nvSpPr>
          <p:spPr>
            <a:xfrm>
              <a:off x="258" y="85"/>
              <a:ext cx="87" cy="8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8" name="Google Shape;38;p32"/>
            <p:cNvSpPr txBox="1"/>
            <p:nvPr/>
          </p:nvSpPr>
          <p:spPr>
            <a:xfrm>
              <a:off x="345" y="0"/>
              <a:ext cx="88"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9" name="Google Shape;39;p32"/>
            <p:cNvSpPr txBox="1"/>
            <p:nvPr/>
          </p:nvSpPr>
          <p:spPr>
            <a:xfrm>
              <a:off x="345" y="85"/>
              <a:ext cx="88" cy="8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0" name="Google Shape;40;p32"/>
            <p:cNvSpPr txBox="1"/>
            <p:nvPr/>
          </p:nvSpPr>
          <p:spPr>
            <a:xfrm>
              <a:off x="173" y="173"/>
              <a:ext cx="86"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1" name="Google Shape;41;p32"/>
            <p:cNvSpPr txBox="1"/>
            <p:nvPr/>
          </p:nvSpPr>
          <p:spPr>
            <a:xfrm>
              <a:off x="83" y="86"/>
              <a:ext cx="89"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2" name="Google Shape;42;p32"/>
            <p:cNvSpPr txBox="1"/>
            <p:nvPr/>
          </p:nvSpPr>
          <p:spPr>
            <a:xfrm>
              <a:off x="258" y="171"/>
              <a:ext cx="87" cy="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43" name="Google Shape;43;p32"/>
            <p:cNvSpPr txBox="1"/>
            <p:nvPr/>
          </p:nvSpPr>
          <p:spPr>
            <a:xfrm>
              <a:off x="173" y="258"/>
              <a:ext cx="86" cy="8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sp>
        <p:nvSpPr>
          <p:cNvPr id="44" name="Google Shape;44;p32"/>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5" name="Google Shape;45;p32"/>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3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lide19.xml" TargetMode="External"/><Relationship Id="rId3" Type="http://schemas.openxmlformats.org/officeDocument/2006/relationships/hyperlink" Target="http://slide13.xml" TargetMode="External"/><Relationship Id="rId7" Type="http://schemas.openxmlformats.org/officeDocument/2006/relationships/hyperlink" Target="http://slide18.x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lide17.xml" TargetMode="External"/><Relationship Id="rId5" Type="http://schemas.openxmlformats.org/officeDocument/2006/relationships/hyperlink" Target="http://slide16.xml" TargetMode="External"/><Relationship Id="rId4" Type="http://schemas.openxmlformats.org/officeDocument/2006/relationships/hyperlink" Target="http://slide14.xml" TargetMode="External"/><Relationship Id="rId9" Type="http://schemas.openxmlformats.org/officeDocument/2006/relationships/hyperlink" Target="http://slide20.x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lide3.x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ide21.xml" TargetMode="External"/><Relationship Id="rId5" Type="http://schemas.openxmlformats.org/officeDocument/2006/relationships/hyperlink" Target="http://slide12.xml" TargetMode="External"/><Relationship Id="rId4" Type="http://schemas.openxmlformats.org/officeDocument/2006/relationships/hyperlink" Target="http://slide4.x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lide27.xml" TargetMode="External"/><Relationship Id="rId3" Type="http://schemas.openxmlformats.org/officeDocument/2006/relationships/hyperlink" Target="http://slide22.xml" TargetMode="External"/><Relationship Id="rId7" Type="http://schemas.openxmlformats.org/officeDocument/2006/relationships/hyperlink" Target="http://slide26.x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lide25.xml" TargetMode="External"/><Relationship Id="rId5" Type="http://schemas.openxmlformats.org/officeDocument/2006/relationships/hyperlink" Target="http://slide24.xml" TargetMode="External"/><Relationship Id="rId4" Type="http://schemas.openxmlformats.org/officeDocument/2006/relationships/hyperlink" Target="http://slide23.x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localofferbirmingham.co.u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lide11.xml" TargetMode="External"/><Relationship Id="rId3" Type="http://schemas.openxmlformats.org/officeDocument/2006/relationships/hyperlink" Target="http://slide5.xml" TargetMode="External"/><Relationship Id="rId7" Type="http://schemas.openxmlformats.org/officeDocument/2006/relationships/hyperlink" Target="http://slide10.x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lide9.xml" TargetMode="External"/><Relationship Id="rId5" Type="http://schemas.openxmlformats.org/officeDocument/2006/relationships/hyperlink" Target="http://slide8.xml" TargetMode="External"/><Relationship Id="rId4" Type="http://schemas.openxmlformats.org/officeDocument/2006/relationships/hyperlink" Target="http://slide6.x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2971800" y="1828800"/>
            <a:ext cx="6019800" cy="2209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5000"/>
              <a:buFont typeface="Arial"/>
              <a:buNone/>
            </a:pPr>
            <a:r>
              <a:rPr lang="en-US" sz="5000" b="0" i="0" u="none">
                <a:solidFill>
                  <a:srgbClr val="FFFFFF"/>
                </a:solidFill>
                <a:latin typeface="Arial"/>
                <a:ea typeface="Arial"/>
                <a:cs typeface="Arial"/>
                <a:sym typeface="Arial"/>
              </a:rPr>
              <a:t>Tiverton Academy</a:t>
            </a:r>
            <a:endParaRPr/>
          </a:p>
        </p:txBody>
      </p:sp>
      <p:sp>
        <p:nvSpPr>
          <p:cNvPr id="115" name="Google Shape;115;p1"/>
          <p:cNvSpPr txBox="1">
            <a:spLocks noGrp="1"/>
          </p:cNvSpPr>
          <p:nvPr>
            <p:ph type="subTitle" idx="1"/>
          </p:nvPr>
        </p:nvSpPr>
        <p:spPr>
          <a:xfrm>
            <a:off x="2916237" y="4221162"/>
            <a:ext cx="6019800" cy="175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550"/>
              <a:buNone/>
            </a:pPr>
            <a:r>
              <a:rPr lang="en-US" sz="3400" b="0" i="0" u="none">
                <a:solidFill>
                  <a:schemeClr val="dk1"/>
                </a:solidFill>
                <a:latin typeface="Arial"/>
                <a:ea typeface="Arial"/>
                <a:cs typeface="Arial"/>
                <a:sym typeface="Arial"/>
              </a:rPr>
              <a:t>SEND</a:t>
            </a:r>
            <a:endParaRPr/>
          </a:p>
          <a:p>
            <a:pPr marL="0" lvl="0" indent="0" algn="l" rtl="0">
              <a:lnSpc>
                <a:spcPct val="100000"/>
              </a:lnSpc>
              <a:spcBef>
                <a:spcPts val="680"/>
              </a:spcBef>
              <a:spcAft>
                <a:spcPts val="0"/>
              </a:spcAft>
              <a:buSzPts val="2550"/>
              <a:buNone/>
            </a:pPr>
            <a:r>
              <a:rPr lang="en-US" sz="3400" b="0" i="0" u="none">
                <a:solidFill>
                  <a:schemeClr val="dk1"/>
                </a:solidFill>
                <a:latin typeface="Arial"/>
                <a:ea typeface="Arial"/>
                <a:cs typeface="Arial"/>
                <a:sym typeface="Arial"/>
              </a:rPr>
              <a:t>Information Report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How will the SENCO ensure the necessary people know about my child’s needs?</a:t>
            </a:r>
            <a:br>
              <a:rPr lang="en-US" sz="4000" b="1" i="0" u="none">
                <a:solidFill>
                  <a:schemeClr val="dk1"/>
                </a:solidFill>
                <a:latin typeface="Arial"/>
                <a:ea typeface="Arial"/>
                <a:cs typeface="Arial"/>
                <a:sym typeface="Arial"/>
              </a:rPr>
            </a:br>
            <a:endParaRPr/>
          </a:p>
        </p:txBody>
      </p:sp>
      <p:sp>
        <p:nvSpPr>
          <p:cNvPr id="193" name="Google Shape;193;p10"/>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Tiverton Academy works in partnership with a wide range of specialist support services which are available to support your child if needed.</a:t>
            </a:r>
            <a:endParaRPr/>
          </a:p>
          <a:p>
            <a:pPr marL="34290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 These include Pupil and School Support Service (PSS), Communication and Autism Team (CAT), Educational Psychologists, Speech and Language Therapists (SALT), Child Development Centre (CDC)</a:t>
            </a:r>
            <a:r>
              <a:rPr lang="en-US" sz="2400"/>
              <a:t>, Occupational Therapy</a:t>
            </a:r>
            <a:endParaRPr/>
          </a:p>
        </p:txBody>
      </p:sp>
      <p:sp>
        <p:nvSpPr>
          <p:cNvPr id="194" name="Google Shape;194;p10"/>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If my child needs extra support, will I always be spoken to about it?</a:t>
            </a:r>
            <a:br>
              <a:rPr lang="en-US" sz="4000" b="0" i="0" u="none">
                <a:solidFill>
                  <a:schemeClr val="dk1"/>
                </a:solidFill>
                <a:latin typeface="Arial"/>
                <a:ea typeface="Arial"/>
                <a:cs typeface="Arial"/>
                <a:sym typeface="Arial"/>
              </a:rPr>
            </a:br>
            <a:endParaRPr/>
          </a:p>
        </p:txBody>
      </p:sp>
      <p:sp>
        <p:nvSpPr>
          <p:cNvPr id="200" name="Google Shape;200;p11"/>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Your child’s class teacher will be in regular contact with you about your child’s progress through formal parent’s evenings and informal discussions as necessary. </a:t>
            </a:r>
            <a:endParaRPr/>
          </a:p>
          <a:p>
            <a:pPr marL="34290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If they feel that extra support would be helpful to enable your child to make progress, then they will contact you to discuss this and inform you of the type of intervention your child may need.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Will the information that needs to be shared with me, be made clear and easy to understand?</a:t>
            </a:r>
            <a:endParaRPr/>
          </a:p>
        </p:txBody>
      </p:sp>
      <p:sp>
        <p:nvSpPr>
          <p:cNvPr id="206" name="Google Shape;206;p12"/>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All the necessary information about your child’s special educational needs will be written in a way that is clear and easy to understand. </a:t>
            </a:r>
            <a:endParaRPr/>
          </a:p>
          <a:p>
            <a:pPr marL="342900" lvl="0" indent="-342900" algn="l" rtl="0">
              <a:lnSpc>
                <a:spcPct val="9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We will speak to you about any reports written by ourselves or outside agencies to make sure that you understand all the information presented in it. </a:t>
            </a:r>
            <a:endParaRPr/>
          </a:p>
          <a:p>
            <a:pPr marL="342900" lvl="0" indent="-342900" algn="l" rtl="0">
              <a:lnSpc>
                <a:spcPct val="9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All information on our website can be accessed in the majority of languages using google translate.</a:t>
            </a:r>
            <a:endParaRPr/>
          </a:p>
        </p:txBody>
      </p:sp>
      <p:sp>
        <p:nvSpPr>
          <p:cNvPr id="207" name="Google Shape;207;p12"/>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Appropriate and effective teaching and learning</a:t>
            </a:r>
            <a:br>
              <a:rPr lang="en-US" sz="4000" b="0" i="0" u="none">
                <a:solidFill>
                  <a:schemeClr val="dk1"/>
                </a:solidFill>
                <a:latin typeface="Arial"/>
                <a:ea typeface="Arial"/>
                <a:cs typeface="Arial"/>
                <a:sym typeface="Arial"/>
              </a:rPr>
            </a:br>
            <a:endParaRPr/>
          </a:p>
        </p:txBody>
      </p:sp>
      <p:sp>
        <p:nvSpPr>
          <p:cNvPr id="213" name="Google Shape;213;p13"/>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2"/>
              </a:buClr>
              <a:buSzPts val="1500"/>
              <a:buFont typeface="Noto Sans Symbols"/>
              <a:buChar char="■"/>
            </a:pPr>
            <a:r>
              <a:rPr lang="en-US" sz="2000" b="0" i="0" u="sng">
                <a:solidFill>
                  <a:schemeClr val="dk1"/>
                </a:solidFill>
                <a:hlinkClick r:id="rId3">
                  <a:extLst>
                    <a:ext uri="{A12FA001-AC4F-418D-AE19-62706E023703}">
                      <ahyp:hlinkClr xmlns:ahyp="http://schemas.microsoft.com/office/drawing/2018/hyperlinkcolor" val="tx"/>
                    </a:ext>
                  </a:extLst>
                </a:hlinkClick>
              </a:rPr>
              <a:t>How will the school ensure that parents and children with additional needs are fully included in all school activities?</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sng">
                <a:solidFill>
                  <a:schemeClr val="dk1"/>
                </a:solidFill>
                <a:hlinkClick r:id="rId4">
                  <a:extLst>
                    <a:ext uri="{A12FA001-AC4F-418D-AE19-62706E023703}">
                      <ahyp:hlinkClr xmlns:ahyp="http://schemas.microsoft.com/office/drawing/2018/hyperlinkcolor" val="tx"/>
                    </a:ext>
                  </a:extLst>
                </a:hlinkClick>
              </a:rPr>
              <a:t>How will the school provide good teaching for my child and extra support when needed?</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sng">
                <a:solidFill>
                  <a:schemeClr val="dk1"/>
                </a:solidFill>
                <a:hlinkClick r:id="rId5">
                  <a:extLst>
                    <a:ext uri="{A12FA001-AC4F-418D-AE19-62706E023703}">
                      <ahyp:hlinkClr xmlns:ahyp="http://schemas.microsoft.com/office/drawing/2018/hyperlinkcolor" val="tx"/>
                    </a:ext>
                  </a:extLst>
                </a:hlinkClick>
              </a:rPr>
              <a:t>How are staff trained to support the needs of my child?</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sng">
                <a:solidFill>
                  <a:schemeClr val="dk1"/>
                </a:solidFill>
                <a:hlinkClick r:id="rId6">
                  <a:extLst>
                    <a:ext uri="{A12FA001-AC4F-418D-AE19-62706E023703}">
                      <ahyp:hlinkClr xmlns:ahyp="http://schemas.microsoft.com/office/drawing/2018/hyperlinkcolor" val="tx"/>
                    </a:ext>
                  </a:extLst>
                </a:hlinkClick>
              </a:rPr>
              <a:t>How is work differentiated at the right level to make sure my child makes good progress?</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sng">
                <a:solidFill>
                  <a:schemeClr val="dk1"/>
                </a:solidFill>
                <a:hlinkClick r:id="rId7">
                  <a:extLst>
                    <a:ext uri="{A12FA001-AC4F-418D-AE19-62706E023703}">
                      <ahyp:hlinkClr xmlns:ahyp="http://schemas.microsoft.com/office/drawing/2018/hyperlinkcolor" val="tx"/>
                    </a:ext>
                  </a:extLst>
                </a:hlinkClick>
              </a:rPr>
              <a:t>What types of learning resources are available for my child?</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sng">
                <a:solidFill>
                  <a:schemeClr val="dk1"/>
                </a:solidFill>
                <a:hlinkClick r:id="rId8">
                  <a:extLst>
                    <a:ext uri="{A12FA001-AC4F-418D-AE19-62706E023703}">
                      <ahyp:hlinkClr xmlns:ahyp="http://schemas.microsoft.com/office/drawing/2018/hyperlinkcolor" val="tx"/>
                    </a:ext>
                  </a:extLst>
                </a:hlinkClick>
              </a:rPr>
              <a:t>What support is available if my child needs support with managing behaviour or dealing with social situations?</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sng">
                <a:solidFill>
                  <a:schemeClr val="dk1"/>
                </a:solidFill>
                <a:hlinkClick r:id="rId9">
                  <a:extLst>
                    <a:ext uri="{A12FA001-AC4F-418D-AE19-62706E023703}">
                      <ahyp:hlinkClr xmlns:ahyp="http://schemas.microsoft.com/office/drawing/2018/hyperlinkcolor" val="tx"/>
                    </a:ext>
                  </a:extLst>
                </a:hlinkClick>
              </a:rPr>
              <a:t>What resources does the school offer if my child has significant social and/or communication needs?</a:t>
            </a:r>
            <a:endParaRPr/>
          </a:p>
        </p:txBody>
      </p:sp>
      <p:sp>
        <p:nvSpPr>
          <p:cNvPr id="214" name="Google Shape;214;p13"/>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4"/>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342900" lvl="0" indent="-342900" algn="l" rtl="0">
              <a:lnSpc>
                <a:spcPct val="80000"/>
              </a:lnSpc>
              <a:spcBef>
                <a:spcPts val="0"/>
              </a:spcBef>
              <a:spcAft>
                <a:spcPts val="0"/>
              </a:spcAft>
              <a:buClr>
                <a:srgbClr val="000000"/>
              </a:buClr>
              <a:buSzPts val="2400"/>
              <a:buFont typeface="Arial"/>
              <a:buNone/>
            </a:pPr>
            <a:r>
              <a:rPr lang="en-US" sz="2400" b="1" i="0" u="none">
                <a:solidFill>
                  <a:srgbClr val="000000"/>
                </a:solidFill>
                <a:latin typeface="Arial"/>
                <a:ea typeface="Arial"/>
                <a:cs typeface="Arial"/>
                <a:sym typeface="Arial"/>
              </a:rPr>
              <a:t>How will the school ensure that parents and children</a:t>
            </a:r>
            <a:br>
              <a:rPr lang="en-US" sz="2400" b="1" i="0" u="none">
                <a:solidFill>
                  <a:srgbClr val="000000"/>
                </a:solidFill>
                <a:latin typeface="Arial"/>
                <a:ea typeface="Arial"/>
                <a:cs typeface="Arial"/>
                <a:sym typeface="Arial"/>
              </a:rPr>
            </a:br>
            <a:r>
              <a:rPr lang="en-US" sz="2400" b="1" i="0" u="none">
                <a:solidFill>
                  <a:srgbClr val="000000"/>
                </a:solidFill>
                <a:latin typeface="Arial"/>
                <a:ea typeface="Arial"/>
                <a:cs typeface="Arial"/>
                <a:sym typeface="Arial"/>
              </a:rPr>
              <a:t>with additional needs are fully included in all school activities?</a:t>
            </a:r>
            <a:br>
              <a:rPr lang="en-US" sz="2000" b="0" i="0" u="none">
                <a:solidFill>
                  <a:srgbClr val="000000"/>
                </a:solidFill>
                <a:latin typeface="Arial"/>
                <a:ea typeface="Arial"/>
                <a:cs typeface="Arial"/>
                <a:sym typeface="Arial"/>
              </a:rPr>
            </a:br>
            <a:endParaRPr/>
          </a:p>
        </p:txBody>
      </p:sp>
      <p:sp>
        <p:nvSpPr>
          <p:cNvPr id="220" name="Google Shape;220;p14"/>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350"/>
              <a:buFont typeface="Noto Sans Symbols"/>
              <a:buChar char="■"/>
            </a:pPr>
            <a:r>
              <a:rPr lang="en-US" sz="1800" b="0" i="0" u="none" strike="noStrike" cap="none">
                <a:solidFill>
                  <a:schemeClr val="dk1"/>
                </a:solidFill>
                <a:latin typeface="Arial"/>
                <a:ea typeface="Arial"/>
                <a:cs typeface="Arial"/>
                <a:sym typeface="Arial"/>
              </a:rPr>
              <a:t>Tiverton Academy ensures that all children, including those with special educational needs and / or disabilities, receive a broad and balanced curriculum.</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strike="noStrike" cap="none">
                <a:solidFill>
                  <a:schemeClr val="dk1"/>
                </a:solidFill>
                <a:latin typeface="Arial"/>
                <a:ea typeface="Arial"/>
                <a:cs typeface="Arial"/>
                <a:sym typeface="Arial"/>
              </a:rPr>
              <a:t>As part of our open door policy, parents can talk to school at any time about any activities that happen at school.</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strike="noStrike" cap="none">
                <a:solidFill>
                  <a:schemeClr val="dk1"/>
                </a:solidFill>
                <a:latin typeface="Arial"/>
                <a:ea typeface="Arial"/>
                <a:cs typeface="Arial"/>
                <a:sym typeface="Arial"/>
              </a:rPr>
              <a:t>The school liaises with a number of outside agencies who support us in being able to make all activities that we run accessible to all.  These include the hearing impairment team, the visual impairment team, the communication and autism team, Victoria Outreach for physical impairment etc. </a:t>
            </a:r>
            <a:endParaRPr/>
          </a:p>
          <a:p>
            <a:pPr marL="342900" marR="0" lvl="0" indent="-257175" algn="l" rtl="0">
              <a:spcBef>
                <a:spcPts val="360"/>
              </a:spcBef>
              <a:spcAft>
                <a:spcPts val="0"/>
              </a:spcAft>
              <a:buClr>
                <a:schemeClr val="lt2"/>
              </a:buClr>
              <a:buSzPts val="1350"/>
              <a:buFont typeface="Noto Sans Symbols"/>
              <a:buNone/>
            </a:pPr>
            <a:endParaRPr sz="1800" b="0" i="0" u="none">
              <a:solidFill>
                <a:schemeClr val="dk1"/>
              </a:solidFill>
              <a:latin typeface="Arial"/>
              <a:ea typeface="Arial"/>
              <a:cs typeface="Arial"/>
              <a:sym typeface="Arial"/>
            </a:endParaRPr>
          </a:p>
        </p:txBody>
      </p:sp>
      <p:sp>
        <p:nvSpPr>
          <p:cNvPr id="221" name="Google Shape;221;p14"/>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How will the school provide good teaching for my child and extra support when needed?</a:t>
            </a:r>
            <a:br>
              <a:rPr lang="en-US" sz="4400" b="0" i="0" u="none">
                <a:solidFill>
                  <a:schemeClr val="dk1"/>
                </a:solidFill>
                <a:latin typeface="Arial"/>
                <a:ea typeface="Arial"/>
                <a:cs typeface="Arial"/>
                <a:sym typeface="Arial"/>
              </a:rPr>
            </a:br>
            <a:endParaRPr/>
          </a:p>
        </p:txBody>
      </p:sp>
      <p:sp>
        <p:nvSpPr>
          <p:cNvPr id="227" name="Google Shape;227;p15"/>
          <p:cNvSpPr txBox="1">
            <a:spLocks noGrp="1"/>
          </p:cNvSpPr>
          <p:nvPr>
            <p:ph type="body" idx="1"/>
          </p:nvPr>
        </p:nvSpPr>
        <p:spPr>
          <a:xfrm>
            <a:off x="457200" y="1484312"/>
            <a:ext cx="8229600" cy="43830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Tiverton Academy believes that high quality first teaching is essential for all children, including those who have special educational needs and has robust systems in place to monitor the standards of teaching across the school.</a:t>
            </a:r>
            <a:endParaRPr/>
          </a:p>
          <a:p>
            <a:pPr marL="342900" marR="0" lvl="0" indent="-342900" algn="l" rtl="0">
              <a:lnSpc>
                <a:spcPct val="100000"/>
              </a:lnSpc>
              <a:spcBef>
                <a:spcPts val="28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All our staff are highly effective at differentiating the curriculum for the needs of all the children in their class.</a:t>
            </a:r>
            <a:endParaRPr/>
          </a:p>
          <a:p>
            <a:pPr marL="342900" marR="0" lvl="0" indent="-342900" algn="l" rtl="0">
              <a:lnSpc>
                <a:spcPct val="100000"/>
              </a:lnSpc>
              <a:spcBef>
                <a:spcPts val="28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Extra support staff are available to assist the teaching in providing the appropriate level of support needed.</a:t>
            </a:r>
            <a:endParaRPr/>
          </a:p>
          <a:p>
            <a:pPr marL="342900" marR="0" lvl="0" indent="-342900" algn="l" rtl="0">
              <a:lnSpc>
                <a:spcPct val="100000"/>
              </a:lnSpc>
              <a:spcBef>
                <a:spcPts val="28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As well as the high quality differentiated teaching that our children receive in class, children on the special needs register will be working towards specific targets using an Individual Target Plan (ITP) in order to achieve their own recognised outcomes. These  ITPs are used as an ongoing planning and assessment tool to enable the pupil to make rapid progress against the incremental targets set for speaking and listening, reading and writing. The Class Teacher and SENCO will review them </a:t>
            </a:r>
            <a:r>
              <a:rPr lang="en-US" sz="1400"/>
              <a:t>termly</a:t>
            </a:r>
            <a:r>
              <a:rPr lang="en-US" sz="1400" b="0" i="0" u="none">
                <a:solidFill>
                  <a:schemeClr val="dk1"/>
                </a:solidFill>
                <a:latin typeface="Arial"/>
                <a:ea typeface="Arial"/>
                <a:cs typeface="Arial"/>
                <a:sym typeface="Arial"/>
              </a:rPr>
              <a:t> with the parents and adjust the targets as appropriate. </a:t>
            </a:r>
            <a:r>
              <a:rPr lang="en-US" sz="1400"/>
              <a:t>The plans </a:t>
            </a:r>
            <a:r>
              <a:rPr lang="en-US" sz="1400" b="0" i="0" u="none">
                <a:solidFill>
                  <a:schemeClr val="dk1"/>
                </a:solidFill>
                <a:latin typeface="Arial"/>
                <a:ea typeface="Arial"/>
                <a:cs typeface="Arial"/>
                <a:sym typeface="Arial"/>
              </a:rPr>
              <a:t>will include details of specific programmes / interventions that each child is receiving as part of their SEN provision.  Both parents and children will be involved in the review process.  </a:t>
            </a:r>
            <a:endParaRPr/>
          </a:p>
          <a:p>
            <a:pPr marL="342900" marR="0" lvl="0" indent="-342900" algn="l" rtl="0">
              <a:lnSpc>
                <a:spcPct val="100000"/>
              </a:lnSpc>
              <a:spcBef>
                <a:spcPts val="28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Staff are skilled at using a range of teaching strategies which cater for different types of learners.  </a:t>
            </a:r>
            <a:endParaRPr/>
          </a:p>
          <a:p>
            <a:pPr marL="342900" marR="0" lvl="0" indent="-342900" algn="l" rtl="0">
              <a:lnSpc>
                <a:spcPct val="100000"/>
              </a:lnSpc>
              <a:spcBef>
                <a:spcPts val="28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We are an inclusive school and wherever possible children are taught alongside their peers in clear differentiated groups. Children are taught in a range of groups which include whole class teaching, small group work and individual teaching.  Individual support is used where needed but we try to make all our children independent learners.  </a:t>
            </a:r>
            <a:endParaRPr/>
          </a:p>
          <a:p>
            <a:pPr marL="342900" marR="0" lvl="0" indent="-276225" algn="l" rtl="0">
              <a:spcBef>
                <a:spcPts val="280"/>
              </a:spcBef>
              <a:spcAft>
                <a:spcPts val="0"/>
              </a:spcAft>
              <a:buClr>
                <a:schemeClr val="lt2"/>
              </a:buClr>
              <a:buSzPts val="1050"/>
              <a:buFont typeface="Noto Sans Symbols"/>
              <a:buNone/>
            </a:pPr>
            <a:endParaRPr sz="1400" b="0" i="0" u="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6"/>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The Graduated Approach</a:t>
            </a:r>
            <a:endParaRPr/>
          </a:p>
        </p:txBody>
      </p:sp>
      <p:pic>
        <p:nvPicPr>
          <p:cNvPr id="233" name="Google Shape;233;p16" descr="Screen Clipping"/>
          <p:cNvPicPr preferRelativeResize="0">
            <a:picLocks noGrp="1"/>
          </p:cNvPicPr>
          <p:nvPr>
            <p:ph type="body" idx="1"/>
          </p:nvPr>
        </p:nvPicPr>
        <p:blipFill rotWithShape="1">
          <a:blip r:embed="rId3">
            <a:alphaModFix/>
          </a:blip>
          <a:srcRect/>
          <a:stretch/>
        </p:blipFill>
        <p:spPr>
          <a:xfrm>
            <a:off x="323850" y="1484312"/>
            <a:ext cx="8424862" cy="5257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7"/>
          <p:cNvSpPr txBox="1">
            <a:spLocks noGrp="1"/>
          </p:cNvSpPr>
          <p:nvPr>
            <p:ph type="title"/>
          </p:nvPr>
        </p:nvSpPr>
        <p:spPr>
          <a:xfrm>
            <a:off x="411162" y="0"/>
            <a:ext cx="8229600" cy="137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4400">
              <a:solidFill>
                <a:schemeClr val="dk1"/>
              </a:solidFill>
              <a:latin typeface="Arial"/>
              <a:ea typeface="Arial"/>
              <a:cs typeface="Arial"/>
              <a:sym typeface="Arial"/>
            </a:endParaRPr>
          </a:p>
        </p:txBody>
      </p:sp>
      <p:sp>
        <p:nvSpPr>
          <p:cNvPr id="239" name="Google Shape;239;p17"/>
          <p:cNvSpPr txBox="1">
            <a:spLocks noGrp="1"/>
          </p:cNvSpPr>
          <p:nvPr>
            <p:ph type="body" idx="1"/>
          </p:nvPr>
        </p:nvSpPr>
        <p:spPr>
          <a:xfrm>
            <a:off x="457200" y="1484312"/>
            <a:ext cx="8229600" cy="4383087"/>
          </a:xfrm>
          <a:prstGeom prst="rect">
            <a:avLst/>
          </a:prstGeom>
          <a:noFill/>
          <a:ln>
            <a:noFill/>
          </a:ln>
        </p:spPr>
        <p:txBody>
          <a:bodyPr spcFirstLastPara="1" wrap="square" lIns="91425" tIns="45700" rIns="91425" bIns="45700" anchor="t" anchorCtr="0">
            <a:noAutofit/>
          </a:bodyPr>
          <a:lstStyle/>
          <a:p>
            <a:pPr marL="342900" marR="0" lvl="0" indent="-336550" algn="l" rtl="0">
              <a:lnSpc>
                <a:spcPct val="100000"/>
              </a:lnSpc>
              <a:spcBef>
                <a:spcPts val="0"/>
              </a:spcBef>
              <a:spcAft>
                <a:spcPts val="0"/>
              </a:spcAft>
              <a:buClr>
                <a:srgbClr val="00007D"/>
              </a:buClr>
              <a:buSzPts val="1250"/>
              <a:buFont typeface="Noto Sans Symbols"/>
              <a:buChar char="■"/>
            </a:pPr>
            <a:r>
              <a:rPr lang="en-US" sz="1700" b="0" i="0" u="none">
                <a:solidFill>
                  <a:srgbClr val="000000"/>
                </a:solidFill>
                <a:latin typeface="Arial"/>
                <a:ea typeface="Arial"/>
                <a:cs typeface="Arial"/>
                <a:sym typeface="Arial"/>
              </a:rPr>
              <a:t>Tiverton Academy follows the National Curriculum 2014 and Foundation Stage Curriculum.  Where children need a personalised curriculum this is planned by class teachers in liaison with the school SENCo and, where needed, with relevant outside agencies.  This personalised curriculum will be in response to the requirements set out in a child’s statement of Education Needs (Education Health Care Plan)</a:t>
            </a:r>
            <a:endParaRPr sz="1700" b="0" i="0" u="none">
              <a:solidFill>
                <a:srgbClr val="000000"/>
              </a:solidFill>
              <a:latin typeface="Arial"/>
              <a:ea typeface="Arial"/>
              <a:cs typeface="Arial"/>
              <a:sym typeface="Arial"/>
            </a:endParaRPr>
          </a:p>
          <a:p>
            <a:pPr marL="342900" marR="0" lvl="0" indent="-365125" algn="l" rtl="0">
              <a:lnSpc>
                <a:spcPct val="100000"/>
              </a:lnSpc>
              <a:spcBef>
                <a:spcPts val="0"/>
              </a:spcBef>
              <a:spcAft>
                <a:spcPts val="0"/>
              </a:spcAft>
              <a:buClr>
                <a:srgbClr val="000000"/>
              </a:buClr>
              <a:buSzPts val="1700"/>
              <a:buChar char="■"/>
            </a:pPr>
            <a:r>
              <a:rPr lang="en-US" sz="1700">
                <a:solidFill>
                  <a:srgbClr val="000000"/>
                </a:solidFill>
              </a:rPr>
              <a:t>Pupils with SEND who require more detailed and specific short and long term targets with a personlised curriculum for up to 2 years will have this set out in a Special Educational Needs Support Provision Plan (SSPP)</a:t>
            </a:r>
            <a:endParaRPr sz="1700">
              <a:solidFill>
                <a:srgbClr val="000000"/>
              </a:solidFill>
            </a:endParaRPr>
          </a:p>
          <a:p>
            <a:pPr marL="342900" marR="0" lvl="0" indent="-336550" algn="l" rtl="0">
              <a:lnSpc>
                <a:spcPct val="100000"/>
              </a:lnSpc>
              <a:spcBef>
                <a:spcPts val="360"/>
              </a:spcBef>
              <a:spcAft>
                <a:spcPts val="0"/>
              </a:spcAft>
              <a:buClr>
                <a:srgbClr val="00007D"/>
              </a:buClr>
              <a:buSzPts val="1250"/>
              <a:buFont typeface="Noto Sans Symbols"/>
              <a:buChar char="■"/>
            </a:pPr>
            <a:r>
              <a:rPr lang="en-US" sz="1700" b="0" i="0" u="none">
                <a:solidFill>
                  <a:srgbClr val="000000"/>
                </a:solidFill>
                <a:latin typeface="Arial"/>
                <a:ea typeface="Arial"/>
                <a:cs typeface="Arial"/>
                <a:sym typeface="Arial"/>
              </a:rPr>
              <a:t>Depending on a child’s specific needs, the curriculum may need adapting, or specialist resources and / or equipment may be needed in order to access this.  The school will endeavour to make sure that these adaptions are made and communicated to parents.</a:t>
            </a:r>
            <a:endParaRPr sz="3100"/>
          </a:p>
          <a:p>
            <a:pPr marL="342900" marR="0" lvl="0" indent="-342900" algn="l" rtl="0">
              <a:lnSpc>
                <a:spcPct val="100000"/>
              </a:lnSpc>
              <a:spcBef>
                <a:spcPts val="360"/>
              </a:spcBef>
              <a:spcAft>
                <a:spcPts val="0"/>
              </a:spcAft>
              <a:buClr>
                <a:srgbClr val="00007D"/>
              </a:buClr>
              <a:buSzPts val="1350"/>
              <a:buFont typeface="Noto Sans Symbols"/>
              <a:buChar char="■"/>
            </a:pPr>
            <a:r>
              <a:rPr lang="en-US" sz="1700" b="0" i="0" u="none">
                <a:solidFill>
                  <a:srgbClr val="000000"/>
                </a:solidFill>
                <a:latin typeface="Arial"/>
                <a:ea typeface="Arial"/>
                <a:cs typeface="Arial"/>
                <a:sym typeface="Arial"/>
              </a:rPr>
              <a:t>As well as Teaching Staff ,Teaching Assistants  and a Senior Learning Mentor the school also commissions </a:t>
            </a:r>
            <a:r>
              <a:rPr lang="en-US" sz="1700">
                <a:solidFill>
                  <a:srgbClr val="000000"/>
                </a:solidFill>
              </a:rPr>
              <a:t>a music therapist </a:t>
            </a:r>
            <a:r>
              <a:rPr lang="en-US" sz="1700" b="0" i="0" u="none">
                <a:solidFill>
                  <a:srgbClr val="000000"/>
                </a:solidFill>
                <a:latin typeface="Arial"/>
                <a:ea typeface="Arial"/>
                <a:cs typeface="Arial"/>
                <a:sym typeface="Arial"/>
              </a:rPr>
              <a:t>who works with children who require emotional support in order that this does not become a barrier to their learning. </a:t>
            </a:r>
            <a:r>
              <a:rPr lang="en-US" sz="1800" b="0" i="0" u="none">
                <a:solidFill>
                  <a:srgbClr val="000000"/>
                </a:solidFill>
                <a:latin typeface="Arial"/>
                <a:ea typeface="Arial"/>
                <a:cs typeface="Arial"/>
                <a:sym typeface="Arial"/>
              </a:rPr>
              <a:t> </a:t>
            </a:r>
            <a:endParaRPr/>
          </a:p>
          <a:p>
            <a:pPr marL="342900" marR="0" lvl="0" indent="-257175" algn="l" rtl="0">
              <a:spcBef>
                <a:spcPts val="360"/>
              </a:spcBef>
              <a:spcAft>
                <a:spcPts val="0"/>
              </a:spcAft>
              <a:buClr>
                <a:schemeClr val="lt2"/>
              </a:buClr>
              <a:buSzPts val="1350"/>
              <a:buFont typeface="Noto Sans Symbols"/>
              <a:buNone/>
            </a:pPr>
            <a:endParaRPr sz="1800" b="0" i="0" u="none">
              <a:solidFill>
                <a:srgbClr val="000000"/>
              </a:solidFill>
              <a:latin typeface="Arial"/>
              <a:ea typeface="Arial"/>
              <a:cs typeface="Arial"/>
              <a:sym typeface="Arial"/>
            </a:endParaRPr>
          </a:p>
        </p:txBody>
      </p:sp>
      <p:sp>
        <p:nvSpPr>
          <p:cNvPr id="240" name="Google Shape;240;p17"/>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8"/>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How are staff trained to support the needs of my child?</a:t>
            </a:r>
            <a:br>
              <a:rPr lang="en-US" sz="4400" b="0" i="0" u="none">
                <a:solidFill>
                  <a:schemeClr val="dk1"/>
                </a:solidFill>
                <a:latin typeface="Arial"/>
                <a:ea typeface="Arial"/>
                <a:cs typeface="Arial"/>
                <a:sym typeface="Arial"/>
              </a:rPr>
            </a:br>
            <a:endParaRPr/>
          </a:p>
        </p:txBody>
      </p:sp>
      <p:sp>
        <p:nvSpPr>
          <p:cNvPr id="246" name="Google Shape;246;p1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As part of the school’s continual professional development programme, all staff receive training on different areas of SEN and on identifying and supporting these additional needs in class.  </a:t>
            </a:r>
            <a:endParaRPr/>
          </a:p>
          <a:p>
            <a:pPr marL="342900" marR="0" lvl="0" indent="-342900" algn="l" rtl="0">
              <a:lnSpc>
                <a:spcPct val="10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In addition to this, the SENCOs will give specific training to staff on the individual needs of the children in their class.</a:t>
            </a:r>
            <a:endParaRPr/>
          </a:p>
          <a:p>
            <a:pPr marL="342900" marR="0" lvl="0" indent="-342900" algn="l" rtl="0">
              <a:lnSpc>
                <a:spcPct val="10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Where needed, the school can access outside agencies to deliver training on a specific area of need.  This may include the ADHD team, the Communication and Autism Team, the School Nurse etc. </a:t>
            </a:r>
            <a:endParaRPr/>
          </a:p>
          <a:p>
            <a:pPr marL="342900" marR="0" lvl="0" indent="-247650" algn="l" rtl="0">
              <a:spcBef>
                <a:spcPts val="400"/>
              </a:spcBef>
              <a:spcAft>
                <a:spcPts val="0"/>
              </a:spcAft>
              <a:buClr>
                <a:schemeClr val="lt2"/>
              </a:buClr>
              <a:buSzPts val="1500"/>
              <a:buFont typeface="Noto Sans Symbols"/>
              <a:buNone/>
            </a:pPr>
            <a:endParaRPr sz="2000" b="0" i="0" u="none">
              <a:solidFill>
                <a:schemeClr val="dk1"/>
              </a:solidFill>
              <a:latin typeface="Arial"/>
              <a:ea typeface="Arial"/>
              <a:cs typeface="Arial"/>
              <a:sym typeface="Arial"/>
            </a:endParaRPr>
          </a:p>
        </p:txBody>
      </p:sp>
      <p:sp>
        <p:nvSpPr>
          <p:cNvPr id="247" name="Google Shape;247;p18"/>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How is work differentiated at the right level to make sure my child makes good progress?</a:t>
            </a:r>
            <a:br>
              <a:rPr lang="en-US" sz="4400" b="0" i="0" u="none">
                <a:solidFill>
                  <a:schemeClr val="dk1"/>
                </a:solidFill>
                <a:latin typeface="Arial"/>
                <a:ea typeface="Arial"/>
                <a:cs typeface="Arial"/>
                <a:sym typeface="Arial"/>
              </a:rPr>
            </a:br>
            <a:endParaRPr/>
          </a:p>
        </p:txBody>
      </p:sp>
      <p:sp>
        <p:nvSpPr>
          <p:cNvPr id="253" name="Google Shape;253;p19"/>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200"/>
              <a:buFont typeface="Noto Sans Symbols"/>
              <a:buChar char="■"/>
            </a:pPr>
            <a:r>
              <a:rPr lang="en-US" sz="1600" b="0" i="0" u="none">
                <a:solidFill>
                  <a:schemeClr val="dk1"/>
                </a:solidFill>
                <a:latin typeface="Arial"/>
                <a:ea typeface="Arial"/>
                <a:cs typeface="Arial"/>
                <a:sym typeface="Arial"/>
              </a:rPr>
              <a:t>Staff at Tiverton Academy are skilled in differentiating work to meet the needs of all pupil’s in their class.  </a:t>
            </a:r>
            <a:endParaRPr/>
          </a:p>
          <a:p>
            <a:pPr marL="342900" marR="0" lvl="0" indent="-342900" algn="l" rtl="0">
              <a:lnSpc>
                <a:spcPct val="100000"/>
              </a:lnSpc>
              <a:spcBef>
                <a:spcPts val="320"/>
              </a:spcBef>
              <a:spcAft>
                <a:spcPts val="0"/>
              </a:spcAft>
              <a:buClr>
                <a:schemeClr val="lt2"/>
              </a:buClr>
              <a:buSzPts val="1200"/>
              <a:buFont typeface="Noto Sans Symbols"/>
              <a:buChar char="■"/>
            </a:pPr>
            <a:r>
              <a:rPr lang="en-US" sz="1600" b="0" i="0" u="none">
                <a:solidFill>
                  <a:schemeClr val="dk1"/>
                </a:solidFill>
                <a:latin typeface="Arial"/>
                <a:ea typeface="Arial"/>
                <a:cs typeface="Arial"/>
                <a:sym typeface="Arial"/>
              </a:rPr>
              <a:t>As well as the high quality differentiated teaching that our children receive in class, children on the special needs register will be working towards specific targets.  These will be reviewed termly and will include details of specific programmes / interventions that each child is receiving as part of their SEN provision. </a:t>
            </a:r>
            <a:endParaRPr/>
          </a:p>
          <a:p>
            <a:pPr marL="342900" marR="0" lvl="0" indent="-342900" algn="l" rtl="0">
              <a:lnSpc>
                <a:spcPct val="100000"/>
              </a:lnSpc>
              <a:spcBef>
                <a:spcPts val="320"/>
              </a:spcBef>
              <a:spcAft>
                <a:spcPts val="0"/>
              </a:spcAft>
              <a:buClr>
                <a:schemeClr val="lt2"/>
              </a:buClr>
              <a:buSzPts val="1200"/>
              <a:buFont typeface="Noto Sans Symbols"/>
              <a:buChar char="■"/>
            </a:pPr>
            <a:r>
              <a:rPr lang="en-US" sz="1600" b="0" i="0" u="none">
                <a:solidFill>
                  <a:schemeClr val="dk1"/>
                </a:solidFill>
                <a:latin typeface="Arial"/>
                <a:ea typeface="Arial"/>
                <a:cs typeface="Arial"/>
                <a:sym typeface="Arial"/>
              </a:rPr>
              <a:t>Where a child has a</a:t>
            </a:r>
            <a:r>
              <a:rPr lang="en-US" sz="1600"/>
              <a:t>n </a:t>
            </a:r>
            <a:r>
              <a:rPr lang="en-US" sz="1600" b="0" i="0" u="none">
                <a:solidFill>
                  <a:schemeClr val="dk1"/>
                </a:solidFill>
                <a:latin typeface="Arial"/>
                <a:ea typeface="Arial"/>
                <a:cs typeface="Arial"/>
                <a:sym typeface="Arial"/>
              </a:rPr>
              <a:t>Education Health Care Plan or SEND Support </a:t>
            </a:r>
            <a:r>
              <a:rPr lang="en-US" sz="1600"/>
              <a:t>P</a:t>
            </a:r>
            <a:r>
              <a:rPr lang="en-US" sz="1600" b="0" i="0" u="none">
                <a:solidFill>
                  <a:schemeClr val="dk1"/>
                </a:solidFill>
                <a:latin typeface="Arial"/>
                <a:ea typeface="Arial"/>
                <a:cs typeface="Arial"/>
                <a:sym typeface="Arial"/>
              </a:rPr>
              <a:t>rovision </a:t>
            </a:r>
            <a:r>
              <a:rPr lang="en-US" sz="1600"/>
              <a:t>P</a:t>
            </a:r>
            <a:r>
              <a:rPr lang="en-US" sz="1600" b="0" i="0" u="none">
                <a:solidFill>
                  <a:schemeClr val="dk1"/>
                </a:solidFill>
                <a:latin typeface="Arial"/>
                <a:ea typeface="Arial"/>
                <a:cs typeface="Arial"/>
                <a:sym typeface="Arial"/>
              </a:rPr>
              <a:t>lan, the school will ensure that the provision that is set down for that child is planned into their  timetable with the appropriate level of support. </a:t>
            </a:r>
            <a:endParaRPr/>
          </a:p>
          <a:p>
            <a:pPr marL="342900" marR="0" lvl="0" indent="-342900" algn="l" rtl="0">
              <a:lnSpc>
                <a:spcPct val="100000"/>
              </a:lnSpc>
              <a:spcBef>
                <a:spcPts val="320"/>
              </a:spcBef>
              <a:spcAft>
                <a:spcPts val="0"/>
              </a:spcAft>
              <a:buClr>
                <a:schemeClr val="lt2"/>
              </a:buClr>
              <a:buSzPts val="1200"/>
              <a:buFont typeface="Noto Sans Symbols"/>
              <a:buChar char="■"/>
            </a:pPr>
            <a:r>
              <a:rPr lang="en-US" sz="1600" b="0" i="0" u="none">
                <a:solidFill>
                  <a:schemeClr val="dk1"/>
                </a:solidFill>
                <a:latin typeface="Arial"/>
                <a:ea typeface="Arial"/>
                <a:cs typeface="Arial"/>
                <a:sym typeface="Arial"/>
              </a:rPr>
              <a:t>The school uses a range of assessment methods which ensure that our children make the appropriate rate of progress.  All children, including those with special educational needs, are set individual targets against which they are tracked.  Where a child is not making adequate progress, intervention is put in place to help them to catch up.   </a:t>
            </a:r>
            <a:endParaRPr/>
          </a:p>
          <a:p>
            <a:pPr marL="342900" marR="0" lvl="0" indent="-266700" algn="l" rtl="0">
              <a:spcBef>
                <a:spcPts val="320"/>
              </a:spcBef>
              <a:spcAft>
                <a:spcPts val="0"/>
              </a:spcAft>
              <a:buClr>
                <a:schemeClr val="lt2"/>
              </a:buClr>
              <a:buSzPts val="1200"/>
              <a:buFont typeface="Noto Sans Symbols"/>
              <a:buNone/>
            </a:pPr>
            <a:endParaRPr sz="1600" b="0" i="0" u="none">
              <a:solidFill>
                <a:schemeClr val="dk1"/>
              </a:solidFill>
              <a:latin typeface="Arial"/>
              <a:ea typeface="Arial"/>
              <a:cs typeface="Arial"/>
              <a:sym typeface="Arial"/>
            </a:endParaRPr>
          </a:p>
        </p:txBody>
      </p:sp>
      <p:sp>
        <p:nvSpPr>
          <p:cNvPr id="254" name="Google Shape;254;p19"/>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4400"/>
              <a:buFont typeface="Arial"/>
              <a:buNone/>
            </a:pPr>
            <a:r>
              <a:rPr lang="en-US" sz="4400" b="0" i="0" u="none">
                <a:solidFill>
                  <a:schemeClr val="dk1"/>
                </a:solidFill>
                <a:latin typeface="Arial"/>
                <a:ea typeface="Arial"/>
                <a:cs typeface="Arial"/>
                <a:sym typeface="Arial"/>
              </a:rPr>
              <a:t>Menu</a:t>
            </a:r>
            <a:endParaRPr/>
          </a:p>
        </p:txBody>
      </p:sp>
      <p:sp>
        <p:nvSpPr>
          <p:cNvPr id="121" name="Google Shape;121;p2"/>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2400"/>
              <a:buFont typeface="Noto Sans Symbols"/>
              <a:buChar char="■"/>
            </a:pPr>
            <a:r>
              <a:rPr lang="en-US" sz="3200" b="0" i="0" u="sng">
                <a:solidFill>
                  <a:schemeClr val="dk1"/>
                </a:solidFill>
                <a:hlinkClick r:id="rId3">
                  <a:extLst>
                    <a:ext uri="{A12FA001-AC4F-418D-AE19-62706E023703}">
                      <ahyp:hlinkClr xmlns:ahyp="http://schemas.microsoft.com/office/drawing/2018/hyperlinkcolor" val="tx"/>
                    </a:ext>
                  </a:extLst>
                </a:hlinkClick>
              </a:rPr>
              <a:t>Open and honest communication</a:t>
            </a:r>
            <a:endParaRPr/>
          </a:p>
          <a:p>
            <a:pPr marL="342900" lvl="0" indent="-342900" algn="l" rtl="0">
              <a:lnSpc>
                <a:spcPct val="100000"/>
              </a:lnSpc>
              <a:spcBef>
                <a:spcPts val="640"/>
              </a:spcBef>
              <a:spcAft>
                <a:spcPts val="0"/>
              </a:spcAft>
              <a:buClr>
                <a:schemeClr val="lt2"/>
              </a:buClr>
              <a:buSzPts val="2400"/>
              <a:buFont typeface="Noto Sans Symbols"/>
              <a:buChar char="■"/>
            </a:pPr>
            <a:r>
              <a:rPr lang="en-US" sz="3200" b="0" i="0" u="sng">
                <a:solidFill>
                  <a:schemeClr val="dk1"/>
                </a:solidFill>
                <a:hlinkClick r:id="rId4">
                  <a:extLst>
                    <a:ext uri="{A12FA001-AC4F-418D-AE19-62706E023703}">
                      <ahyp:hlinkClr xmlns:ahyp="http://schemas.microsoft.com/office/drawing/2018/hyperlinkcolor" val="tx"/>
                    </a:ext>
                  </a:extLst>
                </a:hlinkClick>
              </a:rPr>
              <a:t>Meet our team</a:t>
            </a:r>
            <a:endParaRPr/>
          </a:p>
          <a:p>
            <a:pPr marL="342900" lvl="0" indent="-342900" algn="l" rtl="0">
              <a:lnSpc>
                <a:spcPct val="100000"/>
              </a:lnSpc>
              <a:spcBef>
                <a:spcPts val="640"/>
              </a:spcBef>
              <a:spcAft>
                <a:spcPts val="0"/>
              </a:spcAft>
              <a:buClr>
                <a:schemeClr val="lt2"/>
              </a:buClr>
              <a:buSzPts val="2400"/>
              <a:buFont typeface="Noto Sans Symbols"/>
              <a:buChar char="■"/>
            </a:pPr>
            <a:r>
              <a:rPr lang="en-US" sz="3200" b="0" i="0" u="sng">
                <a:solidFill>
                  <a:schemeClr val="dk1"/>
                </a:solidFill>
                <a:hlinkClick r:id="rId5">
                  <a:extLst>
                    <a:ext uri="{A12FA001-AC4F-418D-AE19-62706E023703}">
                      <ahyp:hlinkClr xmlns:ahyp="http://schemas.microsoft.com/office/drawing/2018/hyperlinkcolor" val="tx"/>
                    </a:ext>
                  </a:extLst>
                </a:hlinkClick>
              </a:rPr>
              <a:t>Appropriate and effective teaching and learning</a:t>
            </a:r>
            <a:endParaRPr/>
          </a:p>
          <a:p>
            <a:pPr marL="342900" lvl="0" indent="-342900" algn="l" rtl="0">
              <a:lnSpc>
                <a:spcPct val="100000"/>
              </a:lnSpc>
              <a:spcBef>
                <a:spcPts val="640"/>
              </a:spcBef>
              <a:spcAft>
                <a:spcPts val="0"/>
              </a:spcAft>
              <a:buClr>
                <a:schemeClr val="lt2"/>
              </a:buClr>
              <a:buSzPts val="2400"/>
              <a:buFont typeface="Noto Sans Symbols"/>
              <a:buChar char="■"/>
            </a:pPr>
            <a:r>
              <a:rPr lang="en-US" sz="3200" b="0" i="0" u="sng">
                <a:solidFill>
                  <a:schemeClr val="dk1"/>
                </a:solidFill>
                <a:hlinkClick r:id="rId6">
                  <a:extLst>
                    <a:ext uri="{A12FA001-AC4F-418D-AE19-62706E023703}">
                      <ahyp:hlinkClr xmlns:ahyp="http://schemas.microsoft.com/office/drawing/2018/hyperlinkcolor" val="tx"/>
                    </a:ext>
                  </a:extLst>
                </a:hlinkClick>
              </a:rPr>
              <a:t>A partnership approach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What types of learning resources are available for my child?</a:t>
            </a:r>
            <a:br>
              <a:rPr lang="en-US" sz="4400" b="0" i="0" u="none">
                <a:solidFill>
                  <a:schemeClr val="dk1"/>
                </a:solidFill>
                <a:latin typeface="Arial"/>
                <a:ea typeface="Arial"/>
                <a:cs typeface="Arial"/>
                <a:sym typeface="Arial"/>
              </a:rPr>
            </a:br>
            <a:endParaRPr/>
          </a:p>
        </p:txBody>
      </p:sp>
      <p:sp>
        <p:nvSpPr>
          <p:cNvPr id="260" name="Google Shape;260;p20"/>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Tiverton Academy uses a wide variety of resources to support children with their specific special education need.  These include: visual timetables, feelings scales, specific Literacy and Numeracy intervention resources, timers, ear defenders, specialised writing equipment, sensory bags and sensory equipment, mind mapping resources, working memory programmes etc. </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 We us a range of ICT hardware and software to help pupils engage with subjects they find difficult; practice basic skills; become independent learners </a:t>
            </a:r>
            <a:endParaRPr/>
          </a:p>
          <a:p>
            <a:pPr marL="342900" marR="0" lvl="0" indent="-228600" algn="l" rtl="0">
              <a:spcBef>
                <a:spcPts val="480"/>
              </a:spcBef>
              <a:spcAft>
                <a:spcPts val="0"/>
              </a:spcAft>
              <a:buClr>
                <a:schemeClr val="lt2"/>
              </a:buClr>
              <a:buSzPts val="1800"/>
              <a:buFont typeface="Noto Sans Symbols"/>
              <a:buNone/>
            </a:pPr>
            <a:endParaRPr sz="2400" b="0" i="0" u="none">
              <a:solidFill>
                <a:schemeClr val="dk1"/>
              </a:solidFill>
              <a:latin typeface="Arial"/>
              <a:ea typeface="Arial"/>
              <a:cs typeface="Arial"/>
              <a:sym typeface="Arial"/>
            </a:endParaRPr>
          </a:p>
        </p:txBody>
      </p:sp>
      <p:sp>
        <p:nvSpPr>
          <p:cNvPr id="261" name="Google Shape;261;p20"/>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a:spLocks noGrp="1"/>
          </p:cNvSpPr>
          <p:nvPr>
            <p:ph type="title"/>
          </p:nvPr>
        </p:nvSpPr>
        <p:spPr>
          <a:xfrm>
            <a:off x="468312" y="549275"/>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What support is available if my child needs support with managing behaviour or dealing with social situations?</a:t>
            </a:r>
            <a:br>
              <a:rPr lang="en-US" sz="4400" b="0" i="0" u="none">
                <a:solidFill>
                  <a:schemeClr val="dk1"/>
                </a:solidFill>
                <a:latin typeface="Arial"/>
                <a:ea typeface="Arial"/>
                <a:cs typeface="Arial"/>
                <a:sym typeface="Arial"/>
              </a:rPr>
            </a:br>
            <a:endParaRPr/>
          </a:p>
        </p:txBody>
      </p:sp>
      <p:sp>
        <p:nvSpPr>
          <p:cNvPr id="267" name="Google Shape;267;p21"/>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Tiverton Academy have support from specialist teachers/support staff for accessing the curriculum and extra work on SEND related needs (speech, language and communication; hearing impairment; visual impairment; behaviour related needs; severe learning difficulties; autism) </a:t>
            </a:r>
            <a:endParaRPr/>
          </a:p>
          <a:p>
            <a:pPr marL="342900" marR="0" lvl="0" indent="-342900" algn="l" rtl="0">
              <a:lnSpc>
                <a:spcPct val="100000"/>
              </a:lnSpc>
              <a:spcBef>
                <a:spcPts val="28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The School can use the services of an Educational Psychologist to give advice and support where needed. </a:t>
            </a:r>
            <a:endParaRPr/>
          </a:p>
          <a:p>
            <a:pPr marL="342900" marR="0" lvl="0" indent="-342900" algn="l" rtl="0">
              <a:lnSpc>
                <a:spcPct val="100000"/>
              </a:lnSpc>
              <a:spcBef>
                <a:spcPts val="28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The School can get support from speech and language therapy (SALT) to train our staff; advise on strategies and programmes; we refer pupils for assessment if we believe they need a period of therapy. </a:t>
            </a:r>
            <a:endParaRPr/>
          </a:p>
          <a:p>
            <a:pPr marL="342900" marR="0" lvl="0" indent="-342900" algn="l" rtl="0">
              <a:lnSpc>
                <a:spcPct val="100000"/>
              </a:lnSpc>
              <a:spcBef>
                <a:spcPts val="28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The School can refer to the occupational therapy service if we feel that support is needed in this area. </a:t>
            </a:r>
            <a:endParaRPr/>
          </a:p>
          <a:p>
            <a:pPr marL="342900" marR="0" lvl="0" indent="-342900" algn="l" rtl="0">
              <a:lnSpc>
                <a:spcPct val="100000"/>
              </a:lnSpc>
              <a:spcBef>
                <a:spcPts val="28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The School also employs a Senior Learning Mentor who works with children on resolving behaviour issues and / or social issues.</a:t>
            </a:r>
            <a:endParaRPr/>
          </a:p>
          <a:p>
            <a:pPr marL="342900" marR="0" lvl="0" indent="-342900" algn="l" rtl="0">
              <a:lnSpc>
                <a:spcPct val="100000"/>
              </a:lnSpc>
              <a:spcBef>
                <a:spcPts val="280"/>
              </a:spcBef>
              <a:spcAft>
                <a:spcPts val="0"/>
              </a:spcAft>
              <a:buClr>
                <a:schemeClr val="lt2"/>
              </a:buClr>
              <a:buSzPts val="1050"/>
              <a:buFont typeface="Noto Sans Symbols"/>
              <a:buChar char="■"/>
            </a:pPr>
            <a:r>
              <a:rPr lang="en-US" sz="1400" b="0" i="0" u="none">
                <a:solidFill>
                  <a:schemeClr val="dk1"/>
                </a:solidFill>
                <a:latin typeface="Arial"/>
                <a:ea typeface="Arial"/>
                <a:cs typeface="Arial"/>
                <a:sym typeface="Arial"/>
              </a:rPr>
              <a:t>The School can access regular emotional wellbeing support from </a:t>
            </a:r>
            <a:r>
              <a:rPr lang="en-US" sz="1400"/>
              <a:t>the Music Therapist who works in school one day a week</a:t>
            </a:r>
            <a:endParaRPr/>
          </a:p>
          <a:p>
            <a:pPr marL="342900" marR="0" lvl="0" indent="0" algn="l" rtl="0">
              <a:lnSpc>
                <a:spcPct val="100000"/>
              </a:lnSpc>
              <a:spcBef>
                <a:spcPts val="280"/>
              </a:spcBef>
              <a:spcAft>
                <a:spcPts val="0"/>
              </a:spcAft>
              <a:buNone/>
            </a:pPr>
            <a:endParaRPr/>
          </a:p>
          <a:p>
            <a:pPr marL="342900" marR="0" lvl="0" indent="-276225" algn="l" rtl="0">
              <a:spcBef>
                <a:spcPts val="280"/>
              </a:spcBef>
              <a:spcAft>
                <a:spcPts val="0"/>
              </a:spcAft>
              <a:buClr>
                <a:schemeClr val="lt2"/>
              </a:buClr>
              <a:buSzPts val="1050"/>
              <a:buFont typeface="Noto Sans Symbols"/>
              <a:buNone/>
            </a:pPr>
            <a:endParaRPr sz="1400" b="0" i="0" u="none">
              <a:solidFill>
                <a:schemeClr val="dk1"/>
              </a:solidFill>
              <a:latin typeface="Arial"/>
              <a:ea typeface="Arial"/>
              <a:cs typeface="Arial"/>
              <a:sym typeface="Arial"/>
            </a:endParaRPr>
          </a:p>
        </p:txBody>
      </p:sp>
      <p:sp>
        <p:nvSpPr>
          <p:cNvPr id="268" name="Google Shape;268;p21"/>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2"/>
          <p:cNvSpPr txBox="1">
            <a:spLocks noGrp="1"/>
          </p:cNvSpPr>
          <p:nvPr>
            <p:ph type="title"/>
          </p:nvPr>
        </p:nvSpPr>
        <p:spPr>
          <a:xfrm>
            <a:off x="468312" y="620712"/>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What resources does the school offer if my child has significant social and/or communication needs?</a:t>
            </a:r>
            <a:br>
              <a:rPr lang="en-US" sz="4400" b="0" i="0" u="none">
                <a:solidFill>
                  <a:schemeClr val="dk1"/>
                </a:solidFill>
                <a:latin typeface="Arial"/>
                <a:ea typeface="Arial"/>
                <a:cs typeface="Arial"/>
                <a:sym typeface="Arial"/>
              </a:rPr>
            </a:br>
            <a:endParaRPr/>
          </a:p>
        </p:txBody>
      </p:sp>
      <p:sp>
        <p:nvSpPr>
          <p:cNvPr id="274" name="Google Shape;274;p22"/>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Tiverton Academy employs a Senior Learning Mentor who works with children on resolving behaviour issues and / or social issues.  Our Learning Mentor has a range of resources to help support these children.</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The school liaises with outside agencies such as the Communication and Autism Team and Speech and Language services who suggest suitable resource to help children with significant social and / or communication needs.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A partnership approach</a:t>
            </a:r>
            <a:br>
              <a:rPr lang="en-US" sz="4000" b="0" i="0" u="none">
                <a:solidFill>
                  <a:schemeClr val="dk1"/>
                </a:solidFill>
                <a:latin typeface="Arial"/>
                <a:ea typeface="Arial"/>
                <a:cs typeface="Arial"/>
                <a:sym typeface="Arial"/>
              </a:rPr>
            </a:br>
            <a:endParaRPr/>
          </a:p>
        </p:txBody>
      </p:sp>
      <p:sp>
        <p:nvSpPr>
          <p:cNvPr id="280" name="Google Shape;280;p23"/>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1800"/>
              <a:buFont typeface="Noto Sans Symbols"/>
              <a:buChar char="■"/>
            </a:pPr>
            <a:r>
              <a:rPr lang="en-US" sz="2400" b="0" i="0" u="sng">
                <a:solidFill>
                  <a:schemeClr val="dk1"/>
                </a:solidFill>
                <a:hlinkClick r:id="rId3">
                  <a:extLst>
                    <a:ext uri="{A12FA001-AC4F-418D-AE19-62706E023703}">
                      <ahyp:hlinkClr xmlns:ahyp="http://schemas.microsoft.com/office/drawing/2018/hyperlinkcolor" val="tx"/>
                    </a:ext>
                  </a:extLst>
                </a:hlinkClick>
              </a:rPr>
              <a:t>How will Tiverton work with me to identify my child’s needs?</a:t>
            </a:r>
            <a:endParaRPr/>
          </a:p>
          <a:p>
            <a:pPr marL="342900" lvl="0" indent="-342900" algn="l" rtl="0">
              <a:lnSpc>
                <a:spcPct val="90000"/>
              </a:lnSpc>
              <a:spcBef>
                <a:spcPts val="480"/>
              </a:spcBef>
              <a:spcAft>
                <a:spcPts val="0"/>
              </a:spcAft>
              <a:buClr>
                <a:schemeClr val="lt2"/>
              </a:buClr>
              <a:buSzPts val="1800"/>
              <a:buFont typeface="Noto Sans Symbols"/>
              <a:buChar char="■"/>
            </a:pPr>
            <a:r>
              <a:rPr lang="en-US" sz="2400" b="0" i="0" u="sng">
                <a:solidFill>
                  <a:schemeClr val="dk1"/>
                </a:solidFill>
                <a:hlinkClick r:id="rId4">
                  <a:extLst>
                    <a:ext uri="{A12FA001-AC4F-418D-AE19-62706E023703}">
                      <ahyp:hlinkClr xmlns:ahyp="http://schemas.microsoft.com/office/drawing/2018/hyperlinkcolor" val="tx"/>
                    </a:ext>
                  </a:extLst>
                </a:hlinkClick>
              </a:rPr>
              <a:t>How will the SENCO ask for my permission to involve other professionals to work with my child?</a:t>
            </a:r>
            <a:endParaRPr/>
          </a:p>
          <a:p>
            <a:pPr marL="342900" lvl="0" indent="-342900" algn="l" rtl="0">
              <a:lnSpc>
                <a:spcPct val="90000"/>
              </a:lnSpc>
              <a:spcBef>
                <a:spcPts val="480"/>
              </a:spcBef>
              <a:spcAft>
                <a:spcPts val="0"/>
              </a:spcAft>
              <a:buClr>
                <a:schemeClr val="lt2"/>
              </a:buClr>
              <a:buSzPts val="1800"/>
              <a:buFont typeface="Noto Sans Symbols"/>
              <a:buChar char="■"/>
            </a:pPr>
            <a:r>
              <a:rPr lang="en-US" sz="2400" b="0" i="0" u="sng">
                <a:solidFill>
                  <a:schemeClr val="dk1"/>
                </a:solidFill>
                <a:hlinkClick r:id="rId5">
                  <a:extLst>
                    <a:ext uri="{A12FA001-AC4F-418D-AE19-62706E023703}">
                      <ahyp:hlinkClr xmlns:ahyp="http://schemas.microsoft.com/office/drawing/2018/hyperlinkcolor" val="tx"/>
                    </a:ext>
                  </a:extLst>
                </a:hlinkClick>
              </a:rPr>
              <a:t>How will I be involved in all decisions and have my views listened to?</a:t>
            </a:r>
            <a:endParaRPr/>
          </a:p>
          <a:p>
            <a:pPr marL="342900" lvl="0" indent="-342900" algn="l" rtl="0">
              <a:lnSpc>
                <a:spcPct val="90000"/>
              </a:lnSpc>
              <a:spcBef>
                <a:spcPts val="480"/>
              </a:spcBef>
              <a:spcAft>
                <a:spcPts val="0"/>
              </a:spcAft>
              <a:buClr>
                <a:schemeClr val="lt2"/>
              </a:buClr>
              <a:buSzPts val="1800"/>
              <a:buFont typeface="Noto Sans Symbols"/>
              <a:buChar char="■"/>
            </a:pPr>
            <a:r>
              <a:rPr lang="en-US" sz="2400" b="0" i="0" u="sng">
                <a:solidFill>
                  <a:schemeClr val="dk1"/>
                </a:solidFill>
                <a:hlinkClick r:id="rId6">
                  <a:extLst>
                    <a:ext uri="{A12FA001-AC4F-418D-AE19-62706E023703}">
                      <ahyp:hlinkClr xmlns:ahyp="http://schemas.microsoft.com/office/drawing/2018/hyperlinkcolor" val="tx"/>
                    </a:ext>
                  </a:extLst>
                </a:hlinkClick>
              </a:rPr>
              <a:t>How will my child be involved in decisions about their learning?</a:t>
            </a:r>
            <a:endParaRPr/>
          </a:p>
          <a:p>
            <a:pPr marL="342900" lvl="0" indent="-342900" algn="l" rtl="0">
              <a:lnSpc>
                <a:spcPct val="90000"/>
              </a:lnSpc>
              <a:spcBef>
                <a:spcPts val="480"/>
              </a:spcBef>
              <a:spcAft>
                <a:spcPts val="0"/>
              </a:spcAft>
              <a:buClr>
                <a:schemeClr val="lt2"/>
              </a:buClr>
              <a:buSzPts val="1800"/>
              <a:buFont typeface="Noto Sans Symbols"/>
              <a:buChar char="■"/>
            </a:pPr>
            <a:r>
              <a:rPr lang="en-US" sz="2400" b="0" i="0" u="sng">
                <a:solidFill>
                  <a:schemeClr val="dk1"/>
                </a:solidFill>
                <a:hlinkClick r:id="rId7">
                  <a:extLst>
                    <a:ext uri="{A12FA001-AC4F-418D-AE19-62706E023703}">
                      <ahyp:hlinkClr xmlns:ahyp="http://schemas.microsoft.com/office/drawing/2018/hyperlinkcolor" val="tx"/>
                    </a:ext>
                  </a:extLst>
                </a:hlinkClick>
              </a:rPr>
              <a:t>How will I be given support in contacting organisations who can give me advice and support?</a:t>
            </a:r>
            <a:endParaRPr/>
          </a:p>
          <a:p>
            <a:pPr marL="342900" lvl="0" indent="-342900" algn="l" rtl="0">
              <a:lnSpc>
                <a:spcPct val="90000"/>
              </a:lnSpc>
              <a:spcBef>
                <a:spcPts val="480"/>
              </a:spcBef>
              <a:spcAft>
                <a:spcPts val="0"/>
              </a:spcAft>
              <a:buClr>
                <a:schemeClr val="lt2"/>
              </a:buClr>
              <a:buSzPts val="1800"/>
              <a:buFont typeface="Noto Sans Symbols"/>
              <a:buChar char="■"/>
            </a:pPr>
            <a:r>
              <a:rPr lang="en-US" sz="2400" b="0" i="0" u="sng">
                <a:solidFill>
                  <a:schemeClr val="dk1"/>
                </a:solidFill>
                <a:hlinkClick r:id="rId8">
                  <a:extLst>
                    <a:ext uri="{A12FA001-AC4F-418D-AE19-62706E023703}">
                      <ahyp:hlinkClr xmlns:ahyp="http://schemas.microsoft.com/office/drawing/2018/hyperlinkcolor" val="tx"/>
                    </a:ext>
                  </a:extLst>
                </a:hlinkClick>
              </a:rPr>
              <a:t>How can I find the Local Authority's Local Offer?</a:t>
            </a:r>
            <a:endParaRPr/>
          </a:p>
        </p:txBody>
      </p:sp>
      <p:sp>
        <p:nvSpPr>
          <p:cNvPr id="281" name="Google Shape;281;p23"/>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How will Tiverton work with me to identify my child’s needs?</a:t>
            </a:r>
            <a:br>
              <a:rPr lang="en-US" sz="4400" b="0" i="0" u="none">
                <a:solidFill>
                  <a:schemeClr val="dk1"/>
                </a:solidFill>
                <a:latin typeface="Arial"/>
                <a:ea typeface="Arial"/>
                <a:cs typeface="Arial"/>
                <a:sym typeface="Arial"/>
              </a:rPr>
            </a:br>
            <a:endParaRPr/>
          </a:p>
        </p:txBody>
      </p:sp>
      <p:sp>
        <p:nvSpPr>
          <p:cNvPr id="287" name="Google Shape;287;p24"/>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Tiverton Academy has an open door policy to parents ensuring we are always approachable so parents feel involved in the education of their child.</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In addition our school aims to regularly involve parents in the education of their child through a variety of ways including: </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Initial meeting to discuss concerns</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Parents evenings</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Regular meetings with SENCO, class teacher, key worker</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Target setting so parents can see what their child is working on</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Home / School diaries to inform parents of important information and teachers of key things that have happened at home </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Workshops to support children with their learning </a:t>
            </a:r>
            <a:endParaRPr/>
          </a:p>
          <a:p>
            <a:pPr marL="342900" marR="0" lvl="0" indent="-257175" algn="l" rtl="0">
              <a:spcBef>
                <a:spcPts val="360"/>
              </a:spcBef>
              <a:spcAft>
                <a:spcPts val="0"/>
              </a:spcAft>
              <a:buClr>
                <a:schemeClr val="lt2"/>
              </a:buClr>
              <a:buSzPts val="1350"/>
              <a:buFont typeface="Noto Sans Symbols"/>
              <a:buNone/>
            </a:pPr>
            <a:endParaRPr sz="1800" b="0" i="0" u="none">
              <a:solidFill>
                <a:schemeClr val="dk1"/>
              </a:solidFill>
              <a:latin typeface="Arial"/>
              <a:ea typeface="Arial"/>
              <a:cs typeface="Arial"/>
              <a:sym typeface="Arial"/>
            </a:endParaRPr>
          </a:p>
        </p:txBody>
      </p:sp>
      <p:sp>
        <p:nvSpPr>
          <p:cNvPr id="288" name="Google Shape;288;p24"/>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5"/>
          <p:cNvSpPr txBox="1">
            <a:spLocks noGrp="1"/>
          </p:cNvSpPr>
          <p:nvPr>
            <p:ph type="title"/>
          </p:nvPr>
        </p:nvSpPr>
        <p:spPr>
          <a:xfrm>
            <a:off x="468312" y="69215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How will the SENCO ask for my permission to involve other professionals to work with my child?</a:t>
            </a:r>
            <a:br>
              <a:rPr lang="en-US" sz="4400" b="0" i="0" u="none">
                <a:solidFill>
                  <a:schemeClr val="dk1"/>
                </a:solidFill>
                <a:latin typeface="Arial"/>
                <a:ea typeface="Arial"/>
                <a:cs typeface="Arial"/>
                <a:sym typeface="Arial"/>
              </a:rPr>
            </a:br>
            <a:endParaRPr/>
          </a:p>
        </p:txBody>
      </p:sp>
      <p:sp>
        <p:nvSpPr>
          <p:cNvPr id="294" name="Google Shape;294;p25"/>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If your child requires extra support from an outside agency or if advice is needed the SENCO will discuss this with you.</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All information about the service and how it will benefit your child will be made available.</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Some services require parental consent so you may be asked for a signature to agree to the agency being involved e.g. Educational Psychology Service, </a:t>
            </a:r>
            <a:r>
              <a:rPr lang="en-US" sz="2400"/>
              <a:t>Pupil and School Support, Communication and Autism Team</a:t>
            </a:r>
            <a:endParaRPr/>
          </a:p>
        </p:txBody>
      </p:sp>
      <p:sp>
        <p:nvSpPr>
          <p:cNvPr id="295" name="Google Shape;295;p25"/>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6"/>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How will I be involved in all decisions and have my views listened to?</a:t>
            </a:r>
            <a:br>
              <a:rPr lang="en-US" sz="4400" b="0" i="0" u="none">
                <a:solidFill>
                  <a:schemeClr val="dk1"/>
                </a:solidFill>
                <a:latin typeface="Arial"/>
                <a:ea typeface="Arial"/>
                <a:cs typeface="Arial"/>
                <a:sym typeface="Arial"/>
              </a:rPr>
            </a:br>
            <a:endParaRPr/>
          </a:p>
        </p:txBody>
      </p:sp>
      <p:sp>
        <p:nvSpPr>
          <p:cNvPr id="301" name="Google Shape;301;p26"/>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Parents will be informed every step of the way about their child’s provision. </a:t>
            </a:r>
            <a:endParaRPr/>
          </a:p>
          <a:p>
            <a:pPr marL="342900" marR="0" lvl="0" indent="-342900" algn="l" rtl="0">
              <a:lnSpc>
                <a:spcPct val="10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This will be done through parents evening consultations and target review meetings where your views about the support and interventions your child is receiving will be sought.</a:t>
            </a:r>
            <a:endParaRPr/>
          </a:p>
          <a:p>
            <a:pPr marL="342900" marR="0" lvl="0" indent="-342900" algn="l" rtl="0">
              <a:lnSpc>
                <a:spcPct val="10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Parents will be invited into informal drop in sessions where we will ask your views about the SEN provision in school. </a:t>
            </a:r>
            <a:endParaRPr/>
          </a:p>
          <a:p>
            <a:pPr marL="342900" marR="0" lvl="0" indent="-342900" algn="l" rtl="0">
              <a:lnSpc>
                <a:spcPct val="10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Our school and </a:t>
            </a:r>
            <a:r>
              <a:rPr lang="en-US" sz="2000"/>
              <a:t>TEFAT</a:t>
            </a:r>
            <a:r>
              <a:rPr lang="en-US" sz="2000" b="0" i="0" u="none">
                <a:solidFill>
                  <a:schemeClr val="dk1"/>
                </a:solidFill>
                <a:latin typeface="Arial"/>
                <a:ea typeface="Arial"/>
                <a:cs typeface="Arial"/>
                <a:sym typeface="Arial"/>
              </a:rPr>
              <a:t> take complaints seriously and will act upon these on an individual basis. Please see the complaints procedure policy for more information.</a:t>
            </a:r>
            <a:endParaRPr/>
          </a:p>
          <a:p>
            <a:pPr marL="342900" marR="0" lvl="0" indent="-247650" algn="l" rtl="0">
              <a:spcBef>
                <a:spcPts val="400"/>
              </a:spcBef>
              <a:spcAft>
                <a:spcPts val="0"/>
              </a:spcAft>
              <a:buClr>
                <a:schemeClr val="lt2"/>
              </a:buClr>
              <a:buSzPts val="1500"/>
              <a:buFont typeface="Noto Sans Symbols"/>
              <a:buNone/>
            </a:pPr>
            <a:endParaRPr sz="2000" b="0" i="0" u="none">
              <a:solidFill>
                <a:schemeClr val="dk1"/>
              </a:solidFill>
              <a:latin typeface="Arial"/>
              <a:ea typeface="Arial"/>
              <a:cs typeface="Arial"/>
              <a:sym typeface="Arial"/>
            </a:endParaRPr>
          </a:p>
        </p:txBody>
      </p:sp>
      <p:sp>
        <p:nvSpPr>
          <p:cNvPr id="302" name="Google Shape;302;p26"/>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7"/>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How will my child be involved in decisions about their learning?</a:t>
            </a:r>
            <a:br>
              <a:rPr lang="en-US" sz="4400" b="0" i="0" u="none">
                <a:solidFill>
                  <a:schemeClr val="dk1"/>
                </a:solidFill>
                <a:latin typeface="Arial"/>
                <a:ea typeface="Arial"/>
                <a:cs typeface="Arial"/>
                <a:sym typeface="Arial"/>
              </a:rPr>
            </a:br>
            <a:endParaRPr/>
          </a:p>
        </p:txBody>
      </p:sp>
      <p:sp>
        <p:nvSpPr>
          <p:cNvPr id="308" name="Google Shape;308;p27"/>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In the Early Years Foundation Stage we talk to children about their targets and what we are working on.</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In Key Stage 1 and 2 the children are encouraged to take a more active role in the review process by contributing more detailed responses.</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We aim to involve all children in making decisions about their education. </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We use a variety of strategies to support them including:</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Involving the pupil in setting their own targets</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Self assessment at the beginning and end of learning</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Child’s target review meeting</a:t>
            </a:r>
            <a:endParaRPr/>
          </a:p>
          <a:p>
            <a:pPr marL="342900" marR="0" lvl="0" indent="-342900" algn="l" rtl="0">
              <a:lnSpc>
                <a:spcPct val="100000"/>
              </a:lnSpc>
              <a:spcBef>
                <a:spcPts val="360"/>
              </a:spcBef>
              <a:spcAft>
                <a:spcPts val="0"/>
              </a:spcAft>
              <a:buClr>
                <a:schemeClr val="lt2"/>
              </a:buClr>
              <a:buSzPts val="1350"/>
              <a:buFont typeface="Noto Sans Symbols"/>
              <a:buChar char="■"/>
            </a:pPr>
            <a:r>
              <a:rPr lang="en-US" sz="1800" b="0" i="0" u="none">
                <a:solidFill>
                  <a:schemeClr val="dk1"/>
                </a:solidFill>
                <a:latin typeface="Arial"/>
                <a:ea typeface="Arial"/>
                <a:cs typeface="Arial"/>
                <a:sym typeface="Arial"/>
              </a:rPr>
              <a:t>One to one support when needed</a:t>
            </a:r>
            <a:endParaRPr/>
          </a:p>
          <a:p>
            <a:pPr marL="342900" marR="0" lvl="0" indent="-257175" algn="l" rtl="0">
              <a:spcBef>
                <a:spcPts val="360"/>
              </a:spcBef>
              <a:spcAft>
                <a:spcPts val="0"/>
              </a:spcAft>
              <a:buClr>
                <a:schemeClr val="lt2"/>
              </a:buClr>
              <a:buSzPts val="1350"/>
              <a:buFont typeface="Noto Sans Symbols"/>
              <a:buNone/>
            </a:pPr>
            <a:endParaRPr sz="1800" b="0" i="0" u="none">
              <a:solidFill>
                <a:schemeClr val="dk1"/>
              </a:solidFill>
              <a:latin typeface="Arial"/>
              <a:ea typeface="Arial"/>
              <a:cs typeface="Arial"/>
              <a:sym typeface="Arial"/>
            </a:endParaRPr>
          </a:p>
        </p:txBody>
      </p:sp>
      <p:sp>
        <p:nvSpPr>
          <p:cNvPr id="309" name="Google Shape;309;p27"/>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title"/>
          </p:nvPr>
        </p:nvSpPr>
        <p:spPr>
          <a:xfrm>
            <a:off x="468312" y="69215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How will I be given support in contacting organisations who can give me advice and support?</a:t>
            </a:r>
            <a:br>
              <a:rPr lang="en-US" sz="4400" b="0" i="0" u="none">
                <a:solidFill>
                  <a:schemeClr val="dk1"/>
                </a:solidFill>
                <a:latin typeface="Arial"/>
                <a:ea typeface="Arial"/>
                <a:cs typeface="Arial"/>
                <a:sym typeface="Arial"/>
              </a:rPr>
            </a:br>
            <a:endParaRPr/>
          </a:p>
        </p:txBody>
      </p:sp>
      <p:sp>
        <p:nvSpPr>
          <p:cNvPr id="315" name="Google Shape;315;p2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Our </a:t>
            </a:r>
            <a:r>
              <a:rPr lang="en-US" sz="2000"/>
              <a:t>Community Council member</a:t>
            </a:r>
            <a:r>
              <a:rPr lang="en-US" sz="2000" b="0" i="0" u="none">
                <a:solidFill>
                  <a:schemeClr val="dk1"/>
                </a:solidFill>
                <a:latin typeface="Arial"/>
                <a:ea typeface="Arial"/>
                <a:cs typeface="Arial"/>
                <a:sym typeface="Arial"/>
              </a:rPr>
              <a:t> who is responsible for SEND is </a:t>
            </a:r>
            <a:r>
              <a:rPr lang="en-US" sz="2000"/>
              <a:t>Jem Shuttleworth</a:t>
            </a:r>
            <a:r>
              <a:rPr lang="en-US" sz="2000" b="0" i="0" u="none">
                <a:solidFill>
                  <a:schemeClr val="dk1"/>
                </a:solidFill>
                <a:latin typeface="Arial"/>
                <a:ea typeface="Arial"/>
                <a:cs typeface="Arial"/>
                <a:sym typeface="Arial"/>
              </a:rPr>
              <a:t> </a:t>
            </a:r>
            <a:endParaRPr/>
          </a:p>
          <a:p>
            <a:pPr marL="342900" marR="0" lvl="0" indent="-342900" algn="l" rtl="0">
              <a:lnSpc>
                <a:spcPct val="10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The SENCOs can signpost parents to a wide range of services that can support families which include </a:t>
            </a:r>
            <a:r>
              <a:rPr lang="en-US" sz="2000"/>
              <a:t>Forward Thinking Birmingham</a:t>
            </a:r>
            <a:r>
              <a:rPr lang="en-US" sz="2000" b="0" i="0" u="none">
                <a:solidFill>
                  <a:schemeClr val="dk1"/>
                </a:solidFill>
                <a:latin typeface="Arial"/>
                <a:ea typeface="Arial"/>
                <a:cs typeface="Arial"/>
                <a:sym typeface="Arial"/>
              </a:rPr>
              <a:t>, Communication and Autism team, ADHD team, Pupil and School Support Service, Educational Psychology Service, Special Educational Needs Assessment and Review team, Speech and Language Therapy, </a:t>
            </a:r>
            <a:r>
              <a:rPr lang="en-US" sz="2000"/>
              <a:t>SENDIASS</a:t>
            </a:r>
            <a:r>
              <a:rPr lang="en-US" sz="2000" b="0" i="0" u="none">
                <a:solidFill>
                  <a:schemeClr val="dk1"/>
                </a:solidFill>
                <a:latin typeface="Arial"/>
                <a:ea typeface="Arial"/>
                <a:cs typeface="Arial"/>
                <a:sym typeface="Arial"/>
              </a:rPr>
              <a:t>, </a:t>
            </a:r>
            <a:r>
              <a:rPr lang="en-US" sz="2000"/>
              <a:t>Children’s</a:t>
            </a:r>
            <a:r>
              <a:rPr lang="en-US" sz="2000" b="0" i="0" u="none">
                <a:solidFill>
                  <a:schemeClr val="dk1"/>
                </a:solidFill>
                <a:latin typeface="Arial"/>
                <a:ea typeface="Arial"/>
                <a:cs typeface="Arial"/>
                <a:sym typeface="Arial"/>
              </a:rPr>
              <a:t> Services</a:t>
            </a:r>
            <a:endParaRPr/>
          </a:p>
        </p:txBody>
      </p:sp>
      <p:sp>
        <p:nvSpPr>
          <p:cNvPr id="316" name="Google Shape;316;p28"/>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9"/>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Arial"/>
              <a:buNone/>
            </a:pPr>
            <a:r>
              <a:rPr lang="en-US" sz="4400" b="1" i="0" u="sng">
                <a:solidFill>
                  <a:schemeClr val="dk1"/>
                </a:solidFill>
                <a:latin typeface="Arial"/>
                <a:ea typeface="Arial"/>
                <a:cs typeface="Arial"/>
                <a:sym typeface="Arial"/>
              </a:rPr>
              <a:t>The Birmingham Local Offer</a:t>
            </a:r>
            <a:endParaRPr/>
          </a:p>
        </p:txBody>
      </p:sp>
      <p:sp>
        <p:nvSpPr>
          <p:cNvPr id="322" name="Google Shape;322;p29"/>
          <p:cNvSpPr txBox="1">
            <a:spLocks noGrp="1"/>
          </p:cNvSpPr>
          <p:nvPr>
            <p:ph type="body" idx="1"/>
          </p:nvPr>
        </p:nvSpPr>
        <p:spPr>
          <a:xfrm>
            <a:off x="415925" y="2060575"/>
            <a:ext cx="8229600" cy="3886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2400"/>
              <a:buFont typeface="Noto Sans Symbols"/>
              <a:buNone/>
            </a:pPr>
            <a:r>
              <a:rPr lang="en-US" sz="3200" b="1" i="0" u="none">
                <a:solidFill>
                  <a:schemeClr val="dk1"/>
                </a:solidFill>
                <a:latin typeface="Arial"/>
                <a:ea typeface="Arial"/>
                <a:cs typeface="Arial"/>
                <a:sym typeface="Arial"/>
              </a:rPr>
              <a:t>The Birmingham Local Authority’s </a:t>
            </a:r>
            <a:endParaRPr/>
          </a:p>
          <a:p>
            <a:pPr marL="0" marR="0" lvl="0" indent="0" algn="ctr" rtl="0">
              <a:lnSpc>
                <a:spcPct val="100000"/>
              </a:lnSpc>
              <a:spcBef>
                <a:spcPts val="640"/>
              </a:spcBef>
              <a:spcAft>
                <a:spcPts val="0"/>
              </a:spcAft>
              <a:buClr>
                <a:schemeClr val="lt2"/>
              </a:buClr>
              <a:buSzPts val="2400"/>
              <a:buFont typeface="Noto Sans Symbols"/>
              <a:buNone/>
            </a:pPr>
            <a:r>
              <a:rPr lang="en-US" sz="3200" b="1" i="0" u="none">
                <a:solidFill>
                  <a:schemeClr val="dk1"/>
                </a:solidFill>
                <a:latin typeface="Arial"/>
                <a:ea typeface="Arial"/>
                <a:cs typeface="Arial"/>
                <a:sym typeface="Arial"/>
              </a:rPr>
              <a:t>Local Offer can be found at:</a:t>
            </a:r>
            <a:endParaRPr sz="3200" b="1" i="0" u="none">
              <a:solidFill>
                <a:schemeClr val="dk1"/>
              </a:solidFill>
              <a:latin typeface="Arial"/>
              <a:ea typeface="Arial"/>
              <a:cs typeface="Arial"/>
              <a:sym typeface="Arial"/>
            </a:endParaRPr>
          </a:p>
          <a:p>
            <a:pPr marL="0" marR="0" lvl="0" indent="0" algn="ctr" rtl="0">
              <a:lnSpc>
                <a:spcPct val="100000"/>
              </a:lnSpc>
              <a:spcBef>
                <a:spcPts val="640"/>
              </a:spcBef>
              <a:spcAft>
                <a:spcPts val="0"/>
              </a:spcAft>
              <a:buClr>
                <a:schemeClr val="lt2"/>
              </a:buClr>
              <a:buSzPts val="2400"/>
              <a:buFont typeface="Noto Sans Symbols"/>
              <a:buNone/>
            </a:pPr>
            <a:endParaRPr b="1"/>
          </a:p>
          <a:p>
            <a:pPr marL="0" marR="0" lvl="0" indent="0" algn="ctr" rtl="0">
              <a:lnSpc>
                <a:spcPct val="100000"/>
              </a:lnSpc>
              <a:spcBef>
                <a:spcPts val="640"/>
              </a:spcBef>
              <a:spcAft>
                <a:spcPts val="0"/>
              </a:spcAft>
              <a:buClr>
                <a:schemeClr val="lt2"/>
              </a:buClr>
              <a:buSzPts val="2400"/>
              <a:buFont typeface="Noto Sans Symbols"/>
              <a:buNone/>
            </a:pPr>
            <a:r>
              <a:rPr lang="en-US" u="sng">
                <a:solidFill>
                  <a:schemeClr val="hlink"/>
                </a:solidFill>
                <a:hlinkClick r:id="rId3"/>
              </a:rPr>
              <a:t>https://www.localofferbirmingham.co.uk/</a:t>
            </a:r>
            <a:endParaRPr/>
          </a:p>
          <a:p>
            <a:pPr marL="0" marR="0" lvl="0" indent="0" algn="ctr" rtl="0">
              <a:lnSpc>
                <a:spcPct val="100000"/>
              </a:lnSpc>
              <a:spcBef>
                <a:spcPts val="640"/>
              </a:spcBef>
              <a:spcAft>
                <a:spcPts val="0"/>
              </a:spcAft>
              <a:buClr>
                <a:schemeClr val="lt2"/>
              </a:buClr>
              <a:buSzPts val="2400"/>
              <a:buFont typeface="Noto Sans Symbols"/>
              <a:buNone/>
            </a:pPr>
            <a:endParaRPr/>
          </a:p>
          <a:p>
            <a:pPr marL="0" marR="0" lvl="0" indent="0" algn="ctr" rtl="0">
              <a:lnSpc>
                <a:spcPct val="100000"/>
              </a:lnSpc>
              <a:spcBef>
                <a:spcPts val="640"/>
              </a:spcBef>
              <a:spcAft>
                <a:spcPts val="0"/>
              </a:spcAft>
              <a:buClr>
                <a:schemeClr val="lt2"/>
              </a:buClr>
              <a:buSzPts val="2400"/>
              <a:buFont typeface="Noto Sans Symbols"/>
              <a:buNone/>
            </a:pPr>
            <a:endParaRPr/>
          </a:p>
        </p:txBody>
      </p:sp>
      <p:sp>
        <p:nvSpPr>
          <p:cNvPr id="323" name="Google Shape;323;p29"/>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1" i="0" u="none">
                <a:solidFill>
                  <a:schemeClr val="dk1"/>
                </a:solidFill>
                <a:latin typeface="Arial"/>
                <a:ea typeface="Arial"/>
                <a:cs typeface="Arial"/>
                <a:sym typeface="Arial"/>
              </a:rPr>
              <a:t>Open and honest communication</a:t>
            </a:r>
            <a:endParaRPr/>
          </a:p>
        </p:txBody>
      </p:sp>
      <p:sp>
        <p:nvSpPr>
          <p:cNvPr id="127" name="Google Shape;127;p3"/>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2"/>
              </a:buClr>
              <a:buSzPts val="1800"/>
              <a:buFont typeface="Noto Sans Symbols"/>
              <a:buChar char="■"/>
            </a:pPr>
            <a:r>
              <a:rPr lang="en-US" sz="2400" b="0" i="0" u="sng">
                <a:solidFill>
                  <a:schemeClr val="dk1"/>
                </a:solidFill>
                <a:hlinkClick r:id="rId3">
                  <a:extLst>
                    <a:ext uri="{A12FA001-AC4F-418D-AE19-62706E023703}">
                      <ahyp:hlinkClr xmlns:ahyp="http://schemas.microsoft.com/office/drawing/2018/hyperlinkcolor" val="tx"/>
                    </a:ext>
                  </a:extLst>
                </a:hlinkClick>
              </a:rPr>
              <a:t>How do I speak to the SENCO, if I have a concern about my child?</a:t>
            </a:r>
            <a:endParaRPr/>
          </a:p>
          <a:p>
            <a:pPr marL="342900" lvl="0" indent="-342900" algn="l" rtl="0">
              <a:lnSpc>
                <a:spcPct val="80000"/>
              </a:lnSpc>
              <a:spcBef>
                <a:spcPts val="480"/>
              </a:spcBef>
              <a:spcAft>
                <a:spcPts val="0"/>
              </a:spcAft>
              <a:buClr>
                <a:schemeClr val="lt2"/>
              </a:buClr>
              <a:buSzPts val="1800"/>
              <a:buFont typeface="Noto Sans Symbols"/>
              <a:buChar char="■"/>
            </a:pPr>
            <a:r>
              <a:rPr lang="en-US" sz="2400" b="0" i="0" u="sng">
                <a:solidFill>
                  <a:schemeClr val="dk1"/>
                </a:solidFill>
                <a:hlinkClick r:id="rId4">
                  <a:extLst>
                    <a:ext uri="{A12FA001-AC4F-418D-AE19-62706E023703}">
                      <ahyp:hlinkClr xmlns:ahyp="http://schemas.microsoft.com/office/drawing/2018/hyperlinkcolor" val="tx"/>
                    </a:ext>
                  </a:extLst>
                </a:hlinkClick>
              </a:rPr>
              <a:t>How will my child’s progress be reviewed and when will I be invited into school to discuss this?</a:t>
            </a:r>
            <a:endParaRPr/>
          </a:p>
          <a:p>
            <a:pPr marL="342900" lvl="0" indent="-342900" algn="l" rtl="0">
              <a:lnSpc>
                <a:spcPct val="80000"/>
              </a:lnSpc>
              <a:spcBef>
                <a:spcPts val="480"/>
              </a:spcBef>
              <a:spcAft>
                <a:spcPts val="0"/>
              </a:spcAft>
              <a:buClr>
                <a:schemeClr val="lt2"/>
              </a:buClr>
              <a:buSzPts val="1800"/>
              <a:buFont typeface="Noto Sans Symbols"/>
              <a:buChar char="■"/>
            </a:pPr>
            <a:r>
              <a:rPr lang="en-US" sz="2400" b="0" i="0" u="sng">
                <a:solidFill>
                  <a:schemeClr val="dk1"/>
                </a:solidFill>
                <a:hlinkClick r:id="rId5">
                  <a:extLst>
                    <a:ext uri="{A12FA001-AC4F-418D-AE19-62706E023703}">
                      <ahyp:hlinkClr xmlns:ahyp="http://schemas.microsoft.com/office/drawing/2018/hyperlinkcolor" val="tx"/>
                    </a:ext>
                  </a:extLst>
                </a:hlinkClick>
              </a:rPr>
              <a:t>Will my child be able to give their views?</a:t>
            </a:r>
            <a:endParaRPr/>
          </a:p>
          <a:p>
            <a:pPr marL="342900" lvl="0" indent="-342900" algn="l" rtl="0">
              <a:lnSpc>
                <a:spcPct val="80000"/>
              </a:lnSpc>
              <a:spcBef>
                <a:spcPts val="480"/>
              </a:spcBef>
              <a:spcAft>
                <a:spcPts val="0"/>
              </a:spcAft>
              <a:buClr>
                <a:schemeClr val="lt2"/>
              </a:buClr>
              <a:buSzPts val="1800"/>
              <a:buFont typeface="Noto Sans Symbols"/>
              <a:buChar char="■"/>
            </a:pPr>
            <a:r>
              <a:rPr lang="en-US" sz="2400" b="0" i="0" u="sng">
                <a:solidFill>
                  <a:schemeClr val="dk1"/>
                </a:solidFill>
                <a:hlinkClick r:id="rId6">
                  <a:extLst>
                    <a:ext uri="{A12FA001-AC4F-418D-AE19-62706E023703}">
                      <ahyp:hlinkClr xmlns:ahyp="http://schemas.microsoft.com/office/drawing/2018/hyperlinkcolor" val="tx"/>
                    </a:ext>
                  </a:extLst>
                </a:hlinkClick>
              </a:rPr>
              <a:t>How will the SENCO ensure the necessary people know about my child’s needs?</a:t>
            </a:r>
            <a:endParaRPr/>
          </a:p>
          <a:p>
            <a:pPr marL="342900" lvl="0" indent="-342900" algn="l" rtl="0">
              <a:lnSpc>
                <a:spcPct val="80000"/>
              </a:lnSpc>
              <a:spcBef>
                <a:spcPts val="480"/>
              </a:spcBef>
              <a:spcAft>
                <a:spcPts val="0"/>
              </a:spcAft>
              <a:buClr>
                <a:schemeClr val="lt2"/>
              </a:buClr>
              <a:buSzPts val="1800"/>
              <a:buFont typeface="Noto Sans Symbols"/>
              <a:buChar char="■"/>
            </a:pPr>
            <a:r>
              <a:rPr lang="en-US" sz="2400" b="0" i="0" u="sng">
                <a:solidFill>
                  <a:schemeClr val="dk1"/>
                </a:solidFill>
                <a:hlinkClick r:id="rId7">
                  <a:extLst>
                    <a:ext uri="{A12FA001-AC4F-418D-AE19-62706E023703}">
                      <ahyp:hlinkClr xmlns:ahyp="http://schemas.microsoft.com/office/drawing/2018/hyperlinkcolor" val="tx"/>
                    </a:ext>
                  </a:extLst>
                </a:hlinkClick>
              </a:rPr>
              <a:t>If my child needs extra support, will I always be spoken to about it?</a:t>
            </a:r>
            <a:endParaRPr/>
          </a:p>
          <a:p>
            <a:pPr marL="342900" lvl="0" indent="-342900" algn="l" rtl="0">
              <a:lnSpc>
                <a:spcPct val="80000"/>
              </a:lnSpc>
              <a:spcBef>
                <a:spcPts val="480"/>
              </a:spcBef>
              <a:spcAft>
                <a:spcPts val="0"/>
              </a:spcAft>
              <a:buClr>
                <a:schemeClr val="lt2"/>
              </a:buClr>
              <a:buSzPts val="1800"/>
              <a:buFont typeface="Noto Sans Symbols"/>
              <a:buChar char="■"/>
            </a:pPr>
            <a:r>
              <a:rPr lang="en-US" sz="2400" b="0" i="0" u="sng">
                <a:solidFill>
                  <a:schemeClr val="dk1"/>
                </a:solidFill>
                <a:hlinkClick r:id="rId8">
                  <a:extLst>
                    <a:ext uri="{A12FA001-AC4F-418D-AE19-62706E023703}">
                      <ahyp:hlinkClr xmlns:ahyp="http://schemas.microsoft.com/office/drawing/2018/hyperlinkcolor" val="tx"/>
                    </a:ext>
                  </a:extLst>
                </a:hlinkClick>
              </a:rPr>
              <a:t>Will the information that needs to be shared with me, be made clear and easy to understand? </a:t>
            </a:r>
            <a:endParaRPr/>
          </a:p>
        </p:txBody>
      </p:sp>
      <p:sp>
        <p:nvSpPr>
          <p:cNvPr id="128" name="Google Shape;128;p3"/>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Arial"/>
              <a:buNone/>
            </a:pPr>
            <a:r>
              <a:rPr lang="en-US" sz="4400" b="1" i="0" u="sng">
                <a:solidFill>
                  <a:schemeClr val="dk1"/>
                </a:solidFill>
                <a:latin typeface="Arial"/>
                <a:ea typeface="Arial"/>
                <a:cs typeface="Arial"/>
                <a:sym typeface="Arial"/>
              </a:rPr>
              <a:t>Meet our team</a:t>
            </a:r>
            <a:endParaRPr/>
          </a:p>
        </p:txBody>
      </p:sp>
      <p:sp>
        <p:nvSpPr>
          <p:cNvPr id="134" name="Google Shape;134;p4"/>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endParaRPr sz="3200" b="0" i="1" u="none">
              <a:solidFill>
                <a:schemeClr val="dk1"/>
              </a:solidFill>
              <a:latin typeface="Arial"/>
              <a:ea typeface="Arial"/>
              <a:cs typeface="Arial"/>
              <a:sym typeface="Arial"/>
            </a:endParaRPr>
          </a:p>
          <a:p>
            <a:pPr marL="0" lvl="0" indent="0" algn="l" rtl="0">
              <a:lnSpc>
                <a:spcPct val="100000"/>
              </a:lnSpc>
              <a:spcBef>
                <a:spcPts val="640"/>
              </a:spcBef>
              <a:spcAft>
                <a:spcPts val="0"/>
              </a:spcAft>
              <a:buSzPts val="2400"/>
              <a:buNone/>
            </a:pPr>
            <a:endParaRPr sz="3200" b="0" i="1" u="none">
              <a:solidFill>
                <a:schemeClr val="dk1"/>
              </a:solidFill>
              <a:latin typeface="Arial"/>
              <a:ea typeface="Arial"/>
              <a:cs typeface="Arial"/>
              <a:sym typeface="Arial"/>
            </a:endParaRPr>
          </a:p>
          <a:p>
            <a:pPr marL="0" lvl="0" indent="0" algn="l" rtl="0">
              <a:lnSpc>
                <a:spcPct val="100000"/>
              </a:lnSpc>
              <a:spcBef>
                <a:spcPts val="640"/>
              </a:spcBef>
              <a:spcAft>
                <a:spcPts val="0"/>
              </a:spcAft>
              <a:buSzPts val="2400"/>
              <a:buNone/>
            </a:pPr>
            <a:endParaRPr sz="3200" b="0" i="1" u="none">
              <a:solidFill>
                <a:schemeClr val="dk1"/>
              </a:solidFill>
              <a:latin typeface="Arial"/>
              <a:ea typeface="Arial"/>
              <a:cs typeface="Arial"/>
              <a:sym typeface="Arial"/>
            </a:endParaRPr>
          </a:p>
          <a:p>
            <a:pPr marL="0" lvl="0" indent="0" algn="l" rtl="0">
              <a:lnSpc>
                <a:spcPct val="100000"/>
              </a:lnSpc>
              <a:spcBef>
                <a:spcPts val="640"/>
              </a:spcBef>
              <a:spcAft>
                <a:spcPts val="0"/>
              </a:spcAft>
              <a:buSzPts val="2400"/>
              <a:buNone/>
            </a:pPr>
            <a:endParaRPr sz="3200" b="0" i="1" u="none">
              <a:solidFill>
                <a:schemeClr val="dk1"/>
              </a:solidFill>
              <a:latin typeface="Arial"/>
              <a:ea typeface="Arial"/>
              <a:cs typeface="Arial"/>
              <a:sym typeface="Arial"/>
            </a:endParaRPr>
          </a:p>
          <a:p>
            <a:pPr marL="0" lvl="0" indent="0" algn="l" rtl="0">
              <a:lnSpc>
                <a:spcPct val="100000"/>
              </a:lnSpc>
              <a:spcBef>
                <a:spcPts val="640"/>
              </a:spcBef>
              <a:spcAft>
                <a:spcPts val="0"/>
              </a:spcAft>
              <a:buSzPts val="2400"/>
              <a:buNone/>
            </a:pPr>
            <a:r>
              <a:rPr lang="en-US" sz="3200" b="0" i="1" u="none">
                <a:solidFill>
                  <a:schemeClr val="dk1"/>
                </a:solidFill>
                <a:latin typeface="Arial"/>
                <a:ea typeface="Arial"/>
                <a:cs typeface="Arial"/>
                <a:sym typeface="Arial"/>
              </a:rPr>
              <a:t>        Mrs. Tennant               Miss Mason</a:t>
            </a:r>
            <a:endParaRPr/>
          </a:p>
          <a:p>
            <a:pPr marL="0" lvl="0" indent="0" algn="l" rtl="0">
              <a:lnSpc>
                <a:spcPct val="100000"/>
              </a:lnSpc>
              <a:spcBef>
                <a:spcPts val="640"/>
              </a:spcBef>
              <a:spcAft>
                <a:spcPts val="0"/>
              </a:spcAft>
              <a:buSzPts val="2400"/>
              <a:buNone/>
            </a:pPr>
            <a:r>
              <a:rPr lang="en-US" sz="3200" b="0" i="1" u="none">
                <a:solidFill>
                  <a:schemeClr val="dk1"/>
                </a:solidFill>
                <a:latin typeface="Arial"/>
                <a:ea typeface="Arial"/>
                <a:cs typeface="Arial"/>
                <a:sym typeface="Arial"/>
              </a:rPr>
              <a:t>         </a:t>
            </a:r>
            <a:endParaRPr/>
          </a:p>
        </p:txBody>
      </p:sp>
      <p:sp>
        <p:nvSpPr>
          <p:cNvPr id="135" name="Google Shape;135;p4"/>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pic>
        <p:nvPicPr>
          <p:cNvPr id="136" name="Google Shape;136;p4"/>
          <p:cNvPicPr preferRelativeResize="0"/>
          <p:nvPr/>
        </p:nvPicPr>
        <p:blipFill rotWithShape="1">
          <a:blip r:embed="rId3">
            <a:alphaModFix/>
          </a:blip>
          <a:srcRect/>
          <a:stretch/>
        </p:blipFill>
        <p:spPr>
          <a:xfrm>
            <a:off x="1835150" y="2022475"/>
            <a:ext cx="1614488" cy="2162175"/>
          </a:xfrm>
          <a:prstGeom prst="rect">
            <a:avLst/>
          </a:prstGeom>
          <a:noFill/>
          <a:ln>
            <a:noFill/>
          </a:ln>
        </p:spPr>
      </p:pic>
      <p:sp>
        <p:nvSpPr>
          <p:cNvPr id="137" name="Google Shape;137;p4"/>
          <p:cNvSpPr txBox="1"/>
          <p:nvPr/>
        </p:nvSpPr>
        <p:spPr>
          <a:xfrm>
            <a:off x="1298575" y="4941887"/>
            <a:ext cx="2689225" cy="58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Special Educational Needs </a:t>
            </a:r>
            <a:endParaRPr/>
          </a:p>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Coordinator</a:t>
            </a:r>
            <a:endParaRPr/>
          </a:p>
        </p:txBody>
      </p:sp>
      <p:sp>
        <p:nvSpPr>
          <p:cNvPr id="138" name="Google Shape;138;p4"/>
          <p:cNvSpPr txBox="1"/>
          <p:nvPr/>
        </p:nvSpPr>
        <p:spPr>
          <a:xfrm>
            <a:off x="5327650" y="4922837"/>
            <a:ext cx="2328862" cy="3381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Senior Learning Mentor</a:t>
            </a:r>
            <a:endParaRPr/>
          </a:p>
        </p:txBody>
      </p:sp>
      <p:pic>
        <p:nvPicPr>
          <p:cNvPr id="139" name="Google Shape;139;p4"/>
          <p:cNvPicPr preferRelativeResize="0"/>
          <p:nvPr/>
        </p:nvPicPr>
        <p:blipFill rotWithShape="1">
          <a:blip r:embed="rId4">
            <a:alphaModFix/>
          </a:blip>
          <a:srcRect/>
          <a:stretch/>
        </p:blipFill>
        <p:spPr>
          <a:xfrm>
            <a:off x="5622925" y="2022475"/>
            <a:ext cx="1609725" cy="2162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Arial"/>
              <a:buNone/>
            </a:pPr>
            <a:r>
              <a:rPr lang="en-US" sz="4400" b="1" i="0" u="sng">
                <a:solidFill>
                  <a:schemeClr val="dk1"/>
                </a:solidFill>
                <a:latin typeface="Arial"/>
                <a:ea typeface="Arial"/>
                <a:cs typeface="Arial"/>
                <a:sym typeface="Arial"/>
              </a:rPr>
              <a:t>Learning Support Staff</a:t>
            </a:r>
            <a:endParaRPr/>
          </a:p>
        </p:txBody>
      </p:sp>
      <p:pic>
        <p:nvPicPr>
          <p:cNvPr id="145" name="Google Shape;145;p5"/>
          <p:cNvPicPr preferRelativeResize="0">
            <a:picLocks noGrp="1"/>
          </p:cNvPicPr>
          <p:nvPr>
            <p:ph type="body" idx="1"/>
          </p:nvPr>
        </p:nvPicPr>
        <p:blipFill rotWithShape="1">
          <a:blip r:embed="rId3">
            <a:alphaModFix/>
          </a:blip>
          <a:srcRect/>
          <a:stretch/>
        </p:blipFill>
        <p:spPr>
          <a:xfrm>
            <a:off x="7308850" y="1901825"/>
            <a:ext cx="1150937" cy="1543050"/>
          </a:xfrm>
          <a:prstGeom prst="rect">
            <a:avLst/>
          </a:prstGeom>
          <a:noFill/>
          <a:ln w="12700" cap="flat" cmpd="sng">
            <a:solidFill>
              <a:schemeClr val="dk1"/>
            </a:solidFill>
            <a:prstDash val="solid"/>
            <a:miter lim="524288"/>
            <a:headEnd type="none" w="sm" len="sm"/>
            <a:tailEnd type="none" w="sm" len="sm"/>
          </a:ln>
        </p:spPr>
      </p:pic>
      <p:pic>
        <p:nvPicPr>
          <p:cNvPr id="146" name="Google Shape;146;p5" descr="J:\Staff photos\IMG_1746.JPG"/>
          <p:cNvPicPr preferRelativeResize="0"/>
          <p:nvPr/>
        </p:nvPicPr>
        <p:blipFill rotWithShape="1">
          <a:blip r:embed="rId4">
            <a:alphaModFix/>
          </a:blip>
          <a:srcRect/>
          <a:stretch/>
        </p:blipFill>
        <p:spPr>
          <a:xfrm>
            <a:off x="5243687" y="1974062"/>
            <a:ext cx="1152525" cy="1543050"/>
          </a:xfrm>
          <a:prstGeom prst="rect">
            <a:avLst/>
          </a:prstGeom>
          <a:noFill/>
          <a:ln w="12700" cap="flat" cmpd="sng">
            <a:solidFill>
              <a:schemeClr val="lt2"/>
            </a:solidFill>
            <a:prstDash val="solid"/>
            <a:miter lim="800000"/>
            <a:headEnd type="none" w="sm" len="sm"/>
            <a:tailEnd type="none" w="sm" len="sm"/>
          </a:ln>
        </p:spPr>
      </p:pic>
      <p:pic>
        <p:nvPicPr>
          <p:cNvPr id="147" name="Google Shape;147;p5" descr="J:\Staff photos\IMG_1747.JPG"/>
          <p:cNvPicPr preferRelativeResize="0"/>
          <p:nvPr/>
        </p:nvPicPr>
        <p:blipFill rotWithShape="1">
          <a:blip r:embed="rId5">
            <a:alphaModFix/>
          </a:blip>
          <a:srcRect/>
          <a:stretch/>
        </p:blipFill>
        <p:spPr>
          <a:xfrm>
            <a:off x="2809875" y="1958975"/>
            <a:ext cx="1152525" cy="1543050"/>
          </a:xfrm>
          <a:prstGeom prst="rect">
            <a:avLst/>
          </a:prstGeom>
          <a:noFill/>
          <a:ln w="12700" cap="flat" cmpd="sng">
            <a:solidFill>
              <a:schemeClr val="lt2"/>
            </a:solidFill>
            <a:prstDash val="solid"/>
            <a:miter lim="800000"/>
            <a:headEnd type="none" w="sm" len="sm"/>
            <a:tailEnd type="none" w="sm" len="sm"/>
          </a:ln>
        </p:spPr>
      </p:pic>
      <p:pic>
        <p:nvPicPr>
          <p:cNvPr id="148" name="Google Shape;148;p5" descr="J:\Staff photos\IMG_1752.JPG"/>
          <p:cNvPicPr preferRelativeResize="0"/>
          <p:nvPr/>
        </p:nvPicPr>
        <p:blipFill rotWithShape="1">
          <a:blip r:embed="rId6">
            <a:alphaModFix/>
          </a:blip>
          <a:srcRect/>
          <a:stretch/>
        </p:blipFill>
        <p:spPr>
          <a:xfrm>
            <a:off x="539750" y="1943100"/>
            <a:ext cx="1152525" cy="1543050"/>
          </a:xfrm>
          <a:prstGeom prst="rect">
            <a:avLst/>
          </a:prstGeom>
          <a:noFill/>
          <a:ln w="12700" cap="flat" cmpd="sng">
            <a:solidFill>
              <a:schemeClr val="lt2"/>
            </a:solidFill>
            <a:prstDash val="solid"/>
            <a:miter lim="800000"/>
            <a:headEnd type="none" w="sm" len="sm"/>
            <a:tailEnd type="none" w="sm" len="sm"/>
          </a:ln>
        </p:spPr>
      </p:pic>
      <p:sp>
        <p:nvSpPr>
          <p:cNvPr id="149" name="Google Shape;149;p5"/>
          <p:cNvSpPr txBox="1"/>
          <p:nvPr/>
        </p:nvSpPr>
        <p:spPr>
          <a:xfrm>
            <a:off x="390525" y="3632200"/>
            <a:ext cx="1500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Miss McCullogh</a:t>
            </a:r>
            <a:endParaRPr/>
          </a:p>
        </p:txBody>
      </p:sp>
      <p:sp>
        <p:nvSpPr>
          <p:cNvPr id="150" name="Google Shape;150;p5"/>
          <p:cNvSpPr txBox="1"/>
          <p:nvPr/>
        </p:nvSpPr>
        <p:spPr>
          <a:xfrm>
            <a:off x="2825750" y="3632200"/>
            <a:ext cx="1120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M</a:t>
            </a:r>
            <a:r>
              <a:rPr lang="en-US">
                <a:solidFill>
                  <a:schemeClr val="dk1"/>
                </a:solidFill>
              </a:rPr>
              <a:t>rs</a:t>
            </a:r>
            <a:r>
              <a:rPr lang="en-US" sz="1400" b="0" i="0" u="none">
                <a:solidFill>
                  <a:schemeClr val="dk1"/>
                </a:solidFill>
                <a:latin typeface="Arial"/>
                <a:ea typeface="Arial"/>
                <a:cs typeface="Arial"/>
                <a:sym typeface="Arial"/>
              </a:rPr>
              <a:t> </a:t>
            </a:r>
            <a:r>
              <a:rPr lang="en-US">
                <a:solidFill>
                  <a:schemeClr val="dk1"/>
                </a:solidFill>
              </a:rPr>
              <a:t>Perks</a:t>
            </a:r>
            <a:endParaRPr/>
          </a:p>
        </p:txBody>
      </p:sp>
      <p:sp>
        <p:nvSpPr>
          <p:cNvPr id="151" name="Google Shape;151;p5"/>
          <p:cNvSpPr txBox="1"/>
          <p:nvPr/>
        </p:nvSpPr>
        <p:spPr>
          <a:xfrm>
            <a:off x="3962400" y="6197925"/>
            <a:ext cx="1219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a:t>Mrs Zahar</a:t>
            </a:r>
            <a:endParaRPr/>
          </a:p>
        </p:txBody>
      </p:sp>
      <p:sp>
        <p:nvSpPr>
          <p:cNvPr id="152" name="Google Shape;152;p5"/>
          <p:cNvSpPr txBox="1"/>
          <p:nvPr/>
        </p:nvSpPr>
        <p:spPr>
          <a:xfrm>
            <a:off x="5180187" y="3662362"/>
            <a:ext cx="1279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Mrs Edwards</a:t>
            </a:r>
            <a:endParaRPr/>
          </a:p>
        </p:txBody>
      </p:sp>
      <p:sp>
        <p:nvSpPr>
          <p:cNvPr id="153" name="Google Shape;153;p5"/>
          <p:cNvSpPr txBox="1"/>
          <p:nvPr/>
        </p:nvSpPr>
        <p:spPr>
          <a:xfrm>
            <a:off x="7380287" y="3662362"/>
            <a:ext cx="1003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Mrs Ward</a:t>
            </a:r>
            <a:endParaRPr/>
          </a:p>
        </p:txBody>
      </p:sp>
      <p:sp>
        <p:nvSpPr>
          <p:cNvPr id="154" name="Google Shape;154;p5"/>
          <p:cNvSpPr txBox="1"/>
          <p:nvPr/>
        </p:nvSpPr>
        <p:spPr>
          <a:xfrm>
            <a:off x="4010025" y="6170612"/>
            <a:ext cx="1808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endParaRPr/>
          </a:p>
        </p:txBody>
      </p:sp>
      <p:pic>
        <p:nvPicPr>
          <p:cNvPr id="155" name="Google Shape;155;p5"/>
          <p:cNvPicPr preferRelativeResize="0"/>
          <p:nvPr/>
        </p:nvPicPr>
        <p:blipFill>
          <a:blip r:embed="rId7">
            <a:alphaModFix/>
          </a:blip>
          <a:stretch>
            <a:fillRect/>
          </a:stretch>
        </p:blipFill>
        <p:spPr>
          <a:xfrm rot="-5400000">
            <a:off x="3769488" y="4534252"/>
            <a:ext cx="1605023" cy="1343374"/>
          </a:xfrm>
          <a:prstGeom prst="rect">
            <a:avLst/>
          </a:prstGeom>
          <a:noFill/>
          <a:ln>
            <a:noFill/>
          </a:ln>
        </p:spPr>
      </p:pic>
      <p:pic>
        <p:nvPicPr>
          <p:cNvPr id="156" name="Google Shape;156;p5"/>
          <p:cNvPicPr preferRelativeResize="0"/>
          <p:nvPr/>
        </p:nvPicPr>
        <p:blipFill>
          <a:blip r:embed="rId8">
            <a:alphaModFix/>
          </a:blip>
          <a:stretch>
            <a:fillRect/>
          </a:stretch>
        </p:blipFill>
        <p:spPr>
          <a:xfrm>
            <a:off x="1546250" y="4393150"/>
            <a:ext cx="1279500" cy="1625574"/>
          </a:xfrm>
          <a:prstGeom prst="rect">
            <a:avLst/>
          </a:prstGeom>
          <a:noFill/>
          <a:ln>
            <a:noFill/>
          </a:ln>
        </p:spPr>
      </p:pic>
      <p:sp>
        <p:nvSpPr>
          <p:cNvPr id="157" name="Google Shape;157;p5"/>
          <p:cNvSpPr txBox="1"/>
          <p:nvPr/>
        </p:nvSpPr>
        <p:spPr>
          <a:xfrm>
            <a:off x="1514300" y="6124400"/>
            <a:ext cx="13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Mrs Francis</a:t>
            </a:r>
            <a:endParaRPr/>
          </a:p>
        </p:txBody>
      </p:sp>
      <p:pic>
        <p:nvPicPr>
          <p:cNvPr id="158" name="Google Shape;158;p5"/>
          <p:cNvPicPr preferRelativeResize="0"/>
          <p:nvPr/>
        </p:nvPicPr>
        <p:blipFill>
          <a:blip r:embed="rId9">
            <a:alphaModFix/>
          </a:blip>
          <a:stretch>
            <a:fillRect/>
          </a:stretch>
        </p:blipFill>
        <p:spPr>
          <a:xfrm>
            <a:off x="6396200" y="4382850"/>
            <a:ext cx="1306149" cy="1625574"/>
          </a:xfrm>
          <a:prstGeom prst="rect">
            <a:avLst/>
          </a:prstGeom>
          <a:noFill/>
          <a:ln>
            <a:noFill/>
          </a:ln>
        </p:spPr>
      </p:pic>
      <p:sp>
        <p:nvSpPr>
          <p:cNvPr id="159" name="Google Shape;159;p5"/>
          <p:cNvSpPr txBox="1"/>
          <p:nvPr/>
        </p:nvSpPr>
        <p:spPr>
          <a:xfrm>
            <a:off x="6664400" y="6151725"/>
            <a:ext cx="134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Miss Ali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3000"/>
              <a:buFont typeface="Arial"/>
              <a:buNone/>
            </a:pPr>
            <a:r>
              <a:rPr lang="en-US" sz="3000" b="0" i="0" u="none">
                <a:solidFill>
                  <a:schemeClr val="dk1"/>
                </a:solidFill>
                <a:latin typeface="Arial"/>
                <a:ea typeface="Arial"/>
                <a:cs typeface="Arial"/>
                <a:sym typeface="Arial"/>
              </a:rPr>
              <a:t>How do I speak to the SENCO, if I have a concern about my child?</a:t>
            </a:r>
            <a:br>
              <a:rPr lang="en-US" sz="3000" b="0" i="0" u="none">
                <a:solidFill>
                  <a:schemeClr val="dk1"/>
                </a:solidFill>
                <a:latin typeface="Arial"/>
                <a:ea typeface="Arial"/>
                <a:cs typeface="Arial"/>
                <a:sym typeface="Arial"/>
              </a:rPr>
            </a:br>
            <a:endParaRPr/>
          </a:p>
        </p:txBody>
      </p:sp>
      <p:sp>
        <p:nvSpPr>
          <p:cNvPr id="165" name="Google Shape;165;p6"/>
          <p:cNvSpPr txBox="1">
            <a:spLocks noGrp="1"/>
          </p:cNvSpPr>
          <p:nvPr>
            <p:ph type="body" idx="4294967295"/>
          </p:nvPr>
        </p:nvSpPr>
        <p:spPr>
          <a:xfrm>
            <a:off x="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strike="noStrike" cap="none">
                <a:solidFill>
                  <a:schemeClr val="dk1"/>
                </a:solidFill>
                <a:latin typeface="Arial"/>
                <a:ea typeface="Arial"/>
                <a:cs typeface="Arial"/>
                <a:sym typeface="Arial"/>
              </a:rPr>
              <a:t>Mrs Tennant is our SPECIAL EDUCATIONAL NEEDS co-ordinator and Pastoral Manager. </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Arial"/>
                <a:ea typeface="Arial"/>
                <a:cs typeface="Arial"/>
                <a:sym typeface="Arial"/>
              </a:rPr>
              <a:t>If you would like to talk to our SENCO then you can phone the school office and arrange a meeting or Mrs Tennant is available at Parental Consultations which take place once a term. </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strike="noStrike" cap="none">
                <a:solidFill>
                  <a:schemeClr val="dk1"/>
                </a:solidFill>
                <a:latin typeface="Arial"/>
                <a:ea typeface="Arial"/>
                <a:cs typeface="Arial"/>
                <a:sym typeface="Arial"/>
              </a:rPr>
              <a:t>The phone number to contact the office is 0121 464 3125.</a:t>
            </a:r>
            <a:endParaRPr/>
          </a:p>
        </p:txBody>
      </p:sp>
      <p:sp>
        <p:nvSpPr>
          <p:cNvPr id="166" name="Google Shape;166;p6"/>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How will my child’s progress be reviewed and when will I be invited into school to discuss this?</a:t>
            </a:r>
            <a:br>
              <a:rPr lang="en-US" sz="2800" b="0" i="0" u="none">
                <a:solidFill>
                  <a:schemeClr val="dk1"/>
                </a:solidFill>
                <a:latin typeface="Arial"/>
                <a:ea typeface="Arial"/>
                <a:cs typeface="Arial"/>
                <a:sym typeface="Arial"/>
              </a:rPr>
            </a:br>
            <a:endParaRPr/>
          </a:p>
        </p:txBody>
      </p:sp>
      <p:sp>
        <p:nvSpPr>
          <p:cNvPr id="172" name="Google Shape;172;p7"/>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Your child’s progress is reviewed termly through discussions with the class teacher, support staff and SENCO. </a:t>
            </a:r>
            <a:endParaRPr/>
          </a:p>
          <a:p>
            <a:pPr marL="342900" lvl="0" indent="-342900" algn="l" rtl="0">
              <a:lnSpc>
                <a:spcPct val="8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Your child’s individual targets relating to their specific area of need will be focused on to see if the provision and strategies being used are ensuring they are making sufficient progress.</a:t>
            </a:r>
            <a:endParaRPr/>
          </a:p>
          <a:p>
            <a:pPr marL="342900" lvl="0" indent="-342900" algn="l" rtl="0">
              <a:lnSpc>
                <a:spcPct val="8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 You will be invited in to discuss this during Parents Evenings but you can talk to the SENCO or Class Teacher at any point during the year to discuss your Child’s education. </a:t>
            </a:r>
            <a:endParaRPr/>
          </a:p>
        </p:txBody>
      </p:sp>
      <p:sp>
        <p:nvSpPr>
          <p:cNvPr id="173" name="Google Shape;173;p7"/>
          <p:cNvSpPr txBox="1"/>
          <p:nvPr/>
        </p:nvSpPr>
        <p:spPr>
          <a:xfrm>
            <a:off x="395287" y="609282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468312" y="765175"/>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At Tiverton Academy we believe in parents as partners and so we are always approachable as we want our parents to feel involved in the education of their child. This is done in a variety of ways including:</a:t>
            </a:r>
            <a:br>
              <a:rPr lang="en-US" sz="4000" b="0" i="0" u="none">
                <a:solidFill>
                  <a:schemeClr val="dk1"/>
                </a:solidFill>
                <a:latin typeface="Arial"/>
                <a:ea typeface="Arial"/>
                <a:cs typeface="Arial"/>
                <a:sym typeface="Arial"/>
              </a:rPr>
            </a:br>
            <a:endParaRPr/>
          </a:p>
        </p:txBody>
      </p:sp>
      <p:sp>
        <p:nvSpPr>
          <p:cNvPr id="179" name="Google Shape;179;p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Regular meetings with class teacher, (support staff where relevant) and the SENCo.</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Target setting so parents can see what their child is working on next.</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Home/school books for some children to inform parents of about the child’s day.</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Home reading logs.</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Information on the school website.</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Parents’ evenings.</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INSPIRE workshops.</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Parent drop-ins/coffee mornings.</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Signposting to parent groups.</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a:t>News </a:t>
            </a:r>
            <a:r>
              <a:rPr lang="en-US" sz="2000" b="0" i="0" u="none">
                <a:solidFill>
                  <a:schemeClr val="dk1"/>
                </a:solidFill>
                <a:latin typeface="Arial"/>
                <a:ea typeface="Arial"/>
                <a:cs typeface="Arial"/>
                <a:sym typeface="Arial"/>
              </a:rPr>
              <a:t>Letter</a:t>
            </a:r>
            <a:r>
              <a:rPr lang="en-US" sz="2000"/>
              <a:t>s</a:t>
            </a:r>
            <a:r>
              <a:rPr lang="en-US" sz="2000" b="0" i="0" u="none">
                <a:solidFill>
                  <a:schemeClr val="dk1"/>
                </a:solidFill>
                <a:latin typeface="Arial"/>
                <a:ea typeface="Arial"/>
                <a:cs typeface="Arial"/>
                <a:sym typeface="Arial"/>
              </a:rPr>
              <a:t> to all families containing all the current school news and information.</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Class blogs</a:t>
            </a:r>
            <a:endParaRPr/>
          </a:p>
          <a:p>
            <a:pPr marL="342900" lvl="0" indent="-342900" algn="l" rtl="0">
              <a:lnSpc>
                <a:spcPct val="80000"/>
              </a:lnSpc>
              <a:spcBef>
                <a:spcPts val="400"/>
              </a:spcBef>
              <a:spcAft>
                <a:spcPts val="0"/>
              </a:spcAft>
              <a:buClr>
                <a:schemeClr val="lt2"/>
              </a:buClr>
              <a:buSzPts val="1500"/>
              <a:buFont typeface="Noto Sans Symbols"/>
              <a:buChar char="■"/>
            </a:pPr>
            <a:r>
              <a:rPr lang="en-US" sz="2000" b="0" i="0" u="none">
                <a:solidFill>
                  <a:schemeClr val="dk1"/>
                </a:solidFill>
                <a:latin typeface="Arial"/>
                <a:ea typeface="Arial"/>
                <a:cs typeface="Arial"/>
                <a:sym typeface="Arial"/>
              </a:rPr>
              <a:t>Twitter</a:t>
            </a:r>
            <a:endParaRPr sz="2000" b="0" i="0" u="none">
              <a:solidFill>
                <a:schemeClr val="dk1"/>
              </a:solidFill>
              <a:latin typeface="Arial"/>
              <a:ea typeface="Arial"/>
              <a:cs typeface="Arial"/>
              <a:sym typeface="Arial"/>
            </a:endParaRPr>
          </a:p>
          <a:p>
            <a:pPr marL="342900" lvl="0" indent="-374650" algn="l" rtl="0">
              <a:lnSpc>
                <a:spcPct val="80000"/>
              </a:lnSpc>
              <a:spcBef>
                <a:spcPts val="400"/>
              </a:spcBef>
              <a:spcAft>
                <a:spcPts val="0"/>
              </a:spcAft>
              <a:buSzPts val="2000"/>
              <a:buChar char="■"/>
            </a:pPr>
            <a:r>
              <a:rPr lang="en-US" sz="2000"/>
              <a:t>Instagram</a:t>
            </a:r>
            <a:endParaRPr sz="2000"/>
          </a:p>
        </p:txBody>
      </p:sp>
      <p:sp>
        <p:nvSpPr>
          <p:cNvPr id="180" name="Google Shape;180;p8"/>
          <p:cNvSpPr txBox="1"/>
          <p:nvPr/>
        </p:nvSpPr>
        <p:spPr>
          <a:xfrm>
            <a:off x="95250" y="6480175"/>
            <a:ext cx="792162" cy="369887"/>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Will my child be able to give their views?</a:t>
            </a:r>
            <a:br>
              <a:rPr lang="en-US" sz="4000" b="0" i="0" u="none">
                <a:solidFill>
                  <a:schemeClr val="dk1"/>
                </a:solidFill>
                <a:latin typeface="Arial"/>
                <a:ea typeface="Arial"/>
                <a:cs typeface="Arial"/>
                <a:sym typeface="Arial"/>
              </a:rPr>
            </a:br>
            <a:endParaRPr/>
          </a:p>
        </p:txBody>
      </p:sp>
      <p:sp>
        <p:nvSpPr>
          <p:cNvPr id="186" name="Google Shape;186;p9"/>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How your child views their education and sees themselves as a learner is a vital component in the assessment, review and plan cycle. They are at the centre of our work and so ensure that all pupils have a voice. </a:t>
            </a:r>
            <a:endParaRPr/>
          </a:p>
          <a:p>
            <a:pPr marL="342900" lvl="0" indent="-342900" algn="l" rtl="0">
              <a:lnSpc>
                <a:spcPct val="9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Where appropriate, pupils are invited to attend review meetings alongside staff and parents to enable them to contribute fully to the identification of the areas needing support. </a:t>
            </a:r>
            <a:endParaRPr/>
          </a:p>
          <a:p>
            <a:pPr marL="342900" lvl="0" indent="-342900" algn="l" rtl="0">
              <a:lnSpc>
                <a:spcPct val="90000"/>
              </a:lnSpc>
              <a:spcBef>
                <a:spcPts val="480"/>
              </a:spcBef>
              <a:spcAft>
                <a:spcPts val="0"/>
              </a:spcAft>
              <a:buClr>
                <a:schemeClr val="lt2"/>
              </a:buClr>
              <a:buSzPts val="1800"/>
              <a:buFont typeface="Noto Sans Symbols"/>
              <a:buChar char="■"/>
            </a:pPr>
            <a:r>
              <a:rPr lang="en-US" sz="2400" b="0" i="0" u="none">
                <a:solidFill>
                  <a:schemeClr val="dk1"/>
                </a:solidFill>
                <a:latin typeface="Arial"/>
                <a:ea typeface="Arial"/>
                <a:cs typeface="Arial"/>
                <a:sym typeface="Arial"/>
              </a:rPr>
              <a:t>Our Senior Learning Mentor also has regular discussions with pupils around their learning and these views are fed into the reviews.</a:t>
            </a:r>
            <a:endParaRPr/>
          </a:p>
        </p:txBody>
      </p:sp>
      <p:sp>
        <p:nvSpPr>
          <p:cNvPr id="187" name="Google Shape;187;p9"/>
          <p:cNvSpPr txBox="1"/>
          <p:nvPr/>
        </p:nvSpPr>
        <p:spPr>
          <a:xfrm>
            <a:off x="250825" y="6278562"/>
            <a:ext cx="792162" cy="368300"/>
          </a:xfrm>
          <a:prstGeom prst="rect">
            <a:avLst/>
          </a:prstGeom>
          <a:solidFill>
            <a:srgbClr val="7070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Menu</a:t>
            </a:r>
            <a:endParaRPr/>
          </a:p>
        </p:txBody>
      </p:sp>
    </p:spTree>
  </p:cSld>
  <p:clrMapOvr>
    <a:masterClrMapping/>
  </p:clrMapOvr>
</p:sld>
</file>

<file path=ppt/theme/theme1.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2863</Words>
  <Application>Microsoft Office PowerPoint</Application>
  <PresentationFormat>On-screen Show (4:3)</PresentationFormat>
  <Paragraphs>179</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Noto Sans Symbols</vt:lpstr>
      <vt:lpstr>Arial Black</vt:lpstr>
      <vt:lpstr>1_Pixel</vt:lpstr>
      <vt:lpstr>Pixel</vt:lpstr>
      <vt:lpstr>Tiverton Academy</vt:lpstr>
      <vt:lpstr>Menu</vt:lpstr>
      <vt:lpstr>Open and honest communication</vt:lpstr>
      <vt:lpstr>Meet our team</vt:lpstr>
      <vt:lpstr>Learning Support Staff</vt:lpstr>
      <vt:lpstr>How do I speak to the SENCO, if I have a concern about my child? </vt:lpstr>
      <vt:lpstr>How will my child’s progress be reviewed and when will I be invited into school to discuss this? </vt:lpstr>
      <vt:lpstr>At Tiverton Academy we believe in parents as partners and so we are always approachable as we want our parents to feel involved in the education of their child. This is done in a variety of ways including: </vt:lpstr>
      <vt:lpstr>Will my child be able to give their views? </vt:lpstr>
      <vt:lpstr>How will the SENCO ensure the necessary people know about my child’s needs? </vt:lpstr>
      <vt:lpstr>If my child needs extra support, will I always be spoken to about it? </vt:lpstr>
      <vt:lpstr>Will the information that needs to be shared with me, be made clear and easy to understand?</vt:lpstr>
      <vt:lpstr>Appropriate and effective teaching and learning </vt:lpstr>
      <vt:lpstr>How will the school ensure that parents and children with additional needs are fully included in all school activities? </vt:lpstr>
      <vt:lpstr>How will the school provide good teaching for my child and extra support when needed? </vt:lpstr>
      <vt:lpstr>The Graduated Approach</vt:lpstr>
      <vt:lpstr>PowerPoint Presentation</vt:lpstr>
      <vt:lpstr>How are staff trained to support the needs of my child? </vt:lpstr>
      <vt:lpstr>How is work differentiated at the right level to make sure my child makes good progress? </vt:lpstr>
      <vt:lpstr>What types of learning resources are available for my child? </vt:lpstr>
      <vt:lpstr>What support is available if my child needs support with managing behaviour or dealing with social situations? </vt:lpstr>
      <vt:lpstr>What resources does the school offer if my child has significant social and/or communication needs? </vt:lpstr>
      <vt:lpstr>A partnership approach </vt:lpstr>
      <vt:lpstr>How will Tiverton work with me to identify my child’s needs? </vt:lpstr>
      <vt:lpstr>How will the SENCO ask for my permission to involve other professionals to work with my child? </vt:lpstr>
      <vt:lpstr>How will I be involved in all decisions and have my views listened to? </vt:lpstr>
      <vt:lpstr>How will my child be involved in decisions about their learning? </vt:lpstr>
      <vt:lpstr>How will I be given support in contacting organisations who can give me advice and support? </vt:lpstr>
      <vt:lpstr>The Birmingham Local Offer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Tiverton Academy</dc:title>
  <dc:creator>Elizabeth Tennant</dc:creator>
  <cp:lastModifiedBy>Debbie Norbury</cp:lastModifiedBy>
  <cp:revision>1</cp:revision>
  <dcterms:created xsi:type="dcterms:W3CDTF">2014-07-11T13:30:59Z</dcterms:created>
  <dcterms:modified xsi:type="dcterms:W3CDTF">2022-01-12T14:37:24Z</dcterms:modified>
</cp:coreProperties>
</file>